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278" r:id="rId3"/>
    <p:sldId id="279" r:id="rId4"/>
    <p:sldId id="259" r:id="rId5"/>
    <p:sldId id="294" r:id="rId6"/>
    <p:sldId id="261" r:id="rId7"/>
    <p:sldId id="262" r:id="rId8"/>
    <p:sldId id="295" r:id="rId9"/>
    <p:sldId id="263" r:id="rId10"/>
    <p:sldId id="264" r:id="rId11"/>
    <p:sldId id="265" r:id="rId12"/>
    <p:sldId id="266" r:id="rId13"/>
    <p:sldId id="269" r:id="rId14"/>
    <p:sldId id="267" r:id="rId15"/>
    <p:sldId id="286" r:id="rId16"/>
    <p:sldId id="287" r:id="rId17"/>
    <p:sldId id="288" r:id="rId18"/>
    <p:sldId id="289" r:id="rId19"/>
    <p:sldId id="290" r:id="rId20"/>
    <p:sldId id="275" r:id="rId21"/>
    <p:sldId id="296" r:id="rId22"/>
    <p:sldId id="276" r:id="rId23"/>
    <p:sldId id="277" r:id="rId24"/>
    <p:sldId id="297" r:id="rId25"/>
    <p:sldId id="268" r:id="rId26"/>
    <p:sldId id="27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0859" autoAdjust="0"/>
    <p:restoredTop sz="31250" autoAdjust="0"/>
  </p:normalViewPr>
  <p:slideViewPr>
    <p:cSldViewPr>
      <p:cViewPr varScale="1">
        <p:scale>
          <a:sx n="24" d="100"/>
          <a:sy n="24" d="100"/>
        </p:scale>
        <p:origin x="-3522" y="-96"/>
      </p:cViewPr>
      <p:guideLst>
        <p:guide orient="horz" pos="2160"/>
        <p:guide pos="2880"/>
      </p:guideLst>
    </p:cSldViewPr>
  </p:slideViewPr>
  <p:notesTextViewPr>
    <p:cViewPr>
      <p:scale>
        <a:sx n="1" d="1"/>
        <a:sy n="1" d="1"/>
      </p:scale>
      <p:origin x="0" y="0"/>
    </p:cViewPr>
  </p:notesTextViewPr>
  <p:notesViewPr>
    <p:cSldViewPr>
      <p:cViewPr>
        <p:scale>
          <a:sx n="130" d="100"/>
          <a:sy n="130" d="100"/>
        </p:scale>
        <p:origin x="-1878" y="-6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82B8C5F-18D5-4C31-8685-450DD35E7D58}" type="datetimeFigureOut">
              <a:rPr lang="en-CA" smtClean="0"/>
              <a:t>28/05/2015</a:t>
            </a:fld>
            <a:endParaRPr lang="en-CA"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9C6D1E-D322-416C-A178-4D5A0D1A83EF}" type="slidenum">
              <a:rPr lang="en-CA" smtClean="0"/>
              <a:t>‹#›</a:t>
            </a:fld>
            <a:endParaRPr lang="en-CA" dirty="0"/>
          </a:p>
        </p:txBody>
      </p:sp>
    </p:spTree>
    <p:extLst>
      <p:ext uri="{BB962C8B-B14F-4D97-AF65-F5344CB8AC3E}">
        <p14:creationId xmlns:p14="http://schemas.microsoft.com/office/powerpoint/2010/main" val="2290382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F19F44-28AE-4849-84D3-446A00805902}" type="datetimeFigureOut">
              <a:rPr lang="en-CA" smtClean="0"/>
              <a:t>28/05/2015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CA1E88-C507-4F51-A8C5-1588F90A7624}" type="slidenum">
              <a:rPr lang="en-CA" smtClean="0"/>
              <a:t>‹#›</a:t>
            </a:fld>
            <a:endParaRPr lang="en-CA" dirty="0"/>
          </a:p>
        </p:txBody>
      </p:sp>
    </p:spTree>
    <p:extLst>
      <p:ext uri="{BB962C8B-B14F-4D97-AF65-F5344CB8AC3E}">
        <p14:creationId xmlns:p14="http://schemas.microsoft.com/office/powerpoint/2010/main" val="173589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944" y="687760"/>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a:t>
            </a:fld>
            <a:endParaRPr lang="en-CA" dirty="0"/>
          </a:p>
        </p:txBody>
      </p:sp>
    </p:spTree>
    <p:extLst>
      <p:ext uri="{BB962C8B-B14F-4D97-AF65-F5344CB8AC3E}">
        <p14:creationId xmlns:p14="http://schemas.microsoft.com/office/powerpoint/2010/main" val="409957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10</a:t>
            </a:fld>
            <a:endParaRPr lang="en-CA" dirty="0"/>
          </a:p>
        </p:txBody>
      </p:sp>
    </p:spTree>
    <p:extLst>
      <p:ext uri="{BB962C8B-B14F-4D97-AF65-F5344CB8AC3E}">
        <p14:creationId xmlns:p14="http://schemas.microsoft.com/office/powerpoint/2010/main" val="164300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11</a:t>
            </a:fld>
            <a:endParaRPr lang="en-CA" dirty="0"/>
          </a:p>
        </p:txBody>
      </p:sp>
    </p:spTree>
    <p:extLst>
      <p:ext uri="{BB962C8B-B14F-4D97-AF65-F5344CB8AC3E}">
        <p14:creationId xmlns:p14="http://schemas.microsoft.com/office/powerpoint/2010/main" val="319372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CA" dirty="0"/>
          </a:p>
        </p:txBody>
      </p:sp>
      <p:sp>
        <p:nvSpPr>
          <p:cNvPr id="4" name="Slide Number Placeholder 3"/>
          <p:cNvSpPr>
            <a:spLocks noGrp="1"/>
          </p:cNvSpPr>
          <p:nvPr>
            <p:ph type="sldNum" sz="quarter" idx="10"/>
          </p:nvPr>
        </p:nvSpPr>
        <p:spPr/>
        <p:txBody>
          <a:bodyPr/>
          <a:lstStyle/>
          <a:p>
            <a:pPr>
              <a:defRPr/>
            </a:pPr>
            <a:fld id="{9620ED7C-D605-4EA6-ABE5-64132C399DBE}"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CA" dirty="0" smtClean="0"/>
          </a:p>
          <a:p>
            <a:endParaRPr lang="en-CA" dirty="0" smtClean="0"/>
          </a:p>
        </p:txBody>
      </p:sp>
      <p:sp>
        <p:nvSpPr>
          <p:cNvPr id="4" name="Slide Number Placeholder 3"/>
          <p:cNvSpPr>
            <a:spLocks noGrp="1"/>
          </p:cNvSpPr>
          <p:nvPr>
            <p:ph type="sldNum" sz="quarter" idx="10"/>
          </p:nvPr>
        </p:nvSpPr>
        <p:spPr/>
        <p:txBody>
          <a:bodyPr/>
          <a:lstStyle/>
          <a:p>
            <a:pPr>
              <a:defRPr/>
            </a:pPr>
            <a:fld id="{9620ED7C-D605-4EA6-ABE5-64132C399DBE}"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9620ED7C-D605-4EA6-ABE5-64132C399DBE}"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696913"/>
            <a:ext cx="4648200" cy="3486150"/>
          </a:xfrm>
        </p:spPr>
      </p:sp>
      <p:sp>
        <p:nvSpPr>
          <p:cNvPr id="3" name="Notes Placeholder 2"/>
          <p:cNvSpPr>
            <a:spLocks noGrp="1"/>
          </p:cNvSpPr>
          <p:nvPr>
            <p:ph type="body" idx="1"/>
          </p:nvPr>
        </p:nvSpPr>
        <p:spPr/>
        <p:txBody>
          <a:bodyPr/>
          <a:lstStyle/>
          <a:p>
            <a:endParaRPr lang="en-US" b="1" u="none" dirty="0" smtClean="0"/>
          </a:p>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15</a:t>
            </a:fld>
            <a:endParaRPr lang="en-CA" dirty="0"/>
          </a:p>
        </p:txBody>
      </p:sp>
    </p:spTree>
    <p:extLst>
      <p:ext uri="{BB962C8B-B14F-4D97-AF65-F5344CB8AC3E}">
        <p14:creationId xmlns:p14="http://schemas.microsoft.com/office/powerpoint/2010/main" val="71401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696913"/>
            <a:ext cx="4648200" cy="348615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4CA1E88-C507-4F51-A8C5-1588F90A7624}" type="slidenum">
              <a:rPr lang="en-CA" smtClean="0"/>
              <a:t>16</a:t>
            </a:fld>
            <a:endParaRPr lang="en-CA" dirty="0"/>
          </a:p>
        </p:txBody>
      </p:sp>
    </p:spTree>
    <p:extLst>
      <p:ext uri="{BB962C8B-B14F-4D97-AF65-F5344CB8AC3E}">
        <p14:creationId xmlns:p14="http://schemas.microsoft.com/office/powerpoint/2010/main" val="223534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17</a:t>
            </a:fld>
            <a:endParaRPr lang="en-CA" dirty="0"/>
          </a:p>
        </p:txBody>
      </p:sp>
    </p:spTree>
    <p:extLst>
      <p:ext uri="{BB962C8B-B14F-4D97-AF65-F5344CB8AC3E}">
        <p14:creationId xmlns:p14="http://schemas.microsoft.com/office/powerpoint/2010/main" val="196340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4CA1E88-C507-4F51-A8C5-1588F90A7624}" type="slidenum">
              <a:rPr lang="en-CA" smtClean="0"/>
              <a:t>18</a:t>
            </a:fld>
            <a:endParaRPr lang="en-CA" dirty="0"/>
          </a:p>
        </p:txBody>
      </p:sp>
    </p:spTree>
    <p:extLst>
      <p:ext uri="{BB962C8B-B14F-4D97-AF65-F5344CB8AC3E}">
        <p14:creationId xmlns:p14="http://schemas.microsoft.com/office/powerpoint/2010/main" val="309578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19</a:t>
            </a:fld>
            <a:endParaRPr lang="en-CA" dirty="0"/>
          </a:p>
        </p:txBody>
      </p:sp>
    </p:spTree>
    <p:extLst>
      <p:ext uri="{BB962C8B-B14F-4D97-AF65-F5344CB8AC3E}">
        <p14:creationId xmlns:p14="http://schemas.microsoft.com/office/powerpoint/2010/main" val="26914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F4CA1E88-C507-4F51-A8C5-1588F90A7624}" type="slidenum">
              <a:rPr lang="en-CA" smtClean="0"/>
              <a:t>2</a:t>
            </a:fld>
            <a:endParaRPr lang="en-CA" dirty="0"/>
          </a:p>
        </p:txBody>
      </p:sp>
    </p:spTree>
    <p:extLst>
      <p:ext uri="{BB962C8B-B14F-4D97-AF65-F5344CB8AC3E}">
        <p14:creationId xmlns:p14="http://schemas.microsoft.com/office/powerpoint/2010/main" val="334341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20</a:t>
            </a:fld>
            <a:endParaRPr lang="en-CA" dirty="0"/>
          </a:p>
        </p:txBody>
      </p:sp>
    </p:spTree>
    <p:extLst>
      <p:ext uri="{BB962C8B-B14F-4D97-AF65-F5344CB8AC3E}">
        <p14:creationId xmlns:p14="http://schemas.microsoft.com/office/powerpoint/2010/main" val="384791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4CA1E88-C507-4F51-A8C5-1588F90A7624}" type="slidenum">
              <a:rPr lang="en-CA" smtClean="0"/>
              <a:t>21</a:t>
            </a:fld>
            <a:endParaRPr lang="en-CA" dirty="0"/>
          </a:p>
        </p:txBody>
      </p:sp>
    </p:spTree>
    <p:extLst>
      <p:ext uri="{BB962C8B-B14F-4D97-AF65-F5344CB8AC3E}">
        <p14:creationId xmlns:p14="http://schemas.microsoft.com/office/powerpoint/2010/main" val="27187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4CA1E88-C507-4F51-A8C5-1588F90A7624}" type="slidenum">
              <a:rPr lang="en-CA" smtClean="0"/>
              <a:t>22</a:t>
            </a:fld>
            <a:endParaRPr lang="en-CA" dirty="0"/>
          </a:p>
        </p:txBody>
      </p:sp>
    </p:spTree>
    <p:extLst>
      <p:ext uri="{BB962C8B-B14F-4D97-AF65-F5344CB8AC3E}">
        <p14:creationId xmlns:p14="http://schemas.microsoft.com/office/powerpoint/2010/main" val="2481895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23</a:t>
            </a:fld>
            <a:endParaRPr lang="en-CA" dirty="0"/>
          </a:p>
        </p:txBody>
      </p:sp>
    </p:spTree>
    <p:extLst>
      <p:ext uri="{BB962C8B-B14F-4D97-AF65-F5344CB8AC3E}">
        <p14:creationId xmlns:p14="http://schemas.microsoft.com/office/powerpoint/2010/main" val="345887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24</a:t>
            </a:fld>
            <a:endParaRPr lang="en-CA" dirty="0"/>
          </a:p>
        </p:txBody>
      </p:sp>
    </p:spTree>
    <p:extLst>
      <p:ext uri="{BB962C8B-B14F-4D97-AF65-F5344CB8AC3E}">
        <p14:creationId xmlns:p14="http://schemas.microsoft.com/office/powerpoint/2010/main" val="191600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smtClean="0"/>
          </a:p>
          <a:p>
            <a:endParaRPr lang="en-CA" b="1" dirty="0" smtClean="0"/>
          </a:p>
        </p:txBody>
      </p:sp>
      <p:sp>
        <p:nvSpPr>
          <p:cNvPr id="4" name="Slide Number Placeholder 3"/>
          <p:cNvSpPr>
            <a:spLocks noGrp="1"/>
          </p:cNvSpPr>
          <p:nvPr>
            <p:ph type="sldNum" sz="quarter" idx="10"/>
          </p:nvPr>
        </p:nvSpPr>
        <p:spPr/>
        <p:txBody>
          <a:bodyPr/>
          <a:lstStyle/>
          <a:p>
            <a:pPr>
              <a:defRPr/>
            </a:pPr>
            <a:fld id="{9620ED7C-D605-4EA6-ABE5-64132C399DBE}"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26</a:t>
            </a:fld>
            <a:endParaRPr lang="en-CA" dirty="0"/>
          </a:p>
        </p:txBody>
      </p:sp>
    </p:spTree>
    <p:extLst>
      <p:ext uri="{BB962C8B-B14F-4D97-AF65-F5344CB8AC3E}">
        <p14:creationId xmlns:p14="http://schemas.microsoft.com/office/powerpoint/2010/main" val="174546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3</a:t>
            </a:fld>
            <a:endParaRPr lang="en-CA" dirty="0"/>
          </a:p>
        </p:txBody>
      </p:sp>
    </p:spTree>
    <p:extLst>
      <p:ext uri="{BB962C8B-B14F-4D97-AF65-F5344CB8AC3E}">
        <p14:creationId xmlns:p14="http://schemas.microsoft.com/office/powerpoint/2010/main" val="341975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1179" indent="-291179">
              <a:buAutoNum type="romanUcParenR"/>
            </a:pP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9C9251C0-87B3-4625-B637-379BAF35D592}" type="slidenum">
              <a:rPr lang="en-CA" smtClean="0">
                <a:solidFill>
                  <a:prstClr val="black"/>
                </a:solidFill>
              </a:rPr>
              <a:pPr>
                <a:defRPr/>
              </a:pPr>
              <a:t>4</a:t>
            </a:fld>
            <a:endParaRPr lang="en-CA"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5</a:t>
            </a:fld>
            <a:endParaRPr lang="en-CA" dirty="0"/>
          </a:p>
        </p:txBody>
      </p:sp>
    </p:spTree>
    <p:extLst>
      <p:ext uri="{BB962C8B-B14F-4D97-AF65-F5344CB8AC3E}">
        <p14:creationId xmlns:p14="http://schemas.microsoft.com/office/powerpoint/2010/main" val="311410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6</a:t>
            </a:fld>
            <a:endParaRPr lang="en-CA" dirty="0"/>
          </a:p>
        </p:txBody>
      </p:sp>
    </p:spTree>
    <p:extLst>
      <p:ext uri="{BB962C8B-B14F-4D97-AF65-F5344CB8AC3E}">
        <p14:creationId xmlns:p14="http://schemas.microsoft.com/office/powerpoint/2010/main" val="204915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7</a:t>
            </a:fld>
            <a:endParaRPr lang="en-CA" dirty="0"/>
          </a:p>
        </p:txBody>
      </p:sp>
    </p:spTree>
    <p:extLst>
      <p:ext uri="{BB962C8B-B14F-4D97-AF65-F5344CB8AC3E}">
        <p14:creationId xmlns:p14="http://schemas.microsoft.com/office/powerpoint/2010/main" val="160199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9248" y="4415790"/>
            <a:ext cx="5608320" cy="4183380"/>
          </a:xfrm>
        </p:spPr>
        <p:txBody>
          <a:bodyPr/>
          <a:lstStyle/>
          <a:p>
            <a:endParaRPr lang="en-US" dirty="0" smtClean="0"/>
          </a:p>
          <a:p>
            <a:r>
              <a:rPr lang="en-US" dirty="0" smtClean="0"/>
              <a:t>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8</a:t>
            </a:fld>
            <a:endParaRPr lang="en-CA" dirty="0"/>
          </a:p>
        </p:txBody>
      </p:sp>
    </p:spTree>
    <p:extLst>
      <p:ext uri="{BB962C8B-B14F-4D97-AF65-F5344CB8AC3E}">
        <p14:creationId xmlns:p14="http://schemas.microsoft.com/office/powerpoint/2010/main" val="97895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4CA1E88-C507-4F51-A8C5-1588F90A7624}" type="slidenum">
              <a:rPr lang="en-CA" smtClean="0"/>
              <a:t>9</a:t>
            </a:fld>
            <a:endParaRPr lang="en-CA" dirty="0"/>
          </a:p>
        </p:txBody>
      </p:sp>
    </p:spTree>
    <p:extLst>
      <p:ext uri="{BB962C8B-B14F-4D97-AF65-F5344CB8AC3E}">
        <p14:creationId xmlns:p14="http://schemas.microsoft.com/office/powerpoint/2010/main" val="1961656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5" name="Rectangle 19"/>
          <p:cNvSpPr>
            <a:spLocks noChangeArrowheads="1"/>
          </p:cNvSpPr>
          <p:nvPr/>
        </p:nvSpPr>
        <p:spPr bwMode="white">
          <a:xfrm>
            <a:off x="8991600" y="3175"/>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6" name="Rectangle 20"/>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7" name="Rectangle 21"/>
          <p:cNvSpPr>
            <a:spLocks noChangeArrowheads="1"/>
          </p:cNvSpPr>
          <p:nvPr/>
        </p:nvSpPr>
        <p:spPr bwMode="white">
          <a:xfrm>
            <a:off x="0" y="0"/>
            <a:ext cx="9144000" cy="25146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2" name="Oval 11"/>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13" name="Picture 27" descr="CICLOGO 2012.pdf"/>
          <p:cNvPicPr>
            <a:picLocks noChangeAspect="1"/>
          </p:cNvPicPr>
          <p:nvPr/>
        </p:nvPicPr>
        <p:blipFill>
          <a:blip r:embed="rId2" cstate="print"/>
          <a:srcRect/>
          <a:stretch>
            <a:fillRect/>
          </a:stretch>
        </p:blipFill>
        <p:spPr bwMode="auto">
          <a:xfrm>
            <a:off x="4267200" y="1992313"/>
            <a:ext cx="722313" cy="731837"/>
          </a:xfrm>
          <a:prstGeom prst="rect">
            <a:avLst/>
          </a:prstGeom>
          <a:noFill/>
          <a:ln w="9525">
            <a:noFill/>
            <a:miter lim="800000"/>
            <a:headEnd/>
            <a:tailEnd/>
          </a:ln>
        </p:spPr>
      </p:pic>
      <p:pic>
        <p:nvPicPr>
          <p:cNvPr id="14" name="Picture 28" descr="poster_large_h3b_grey1.pdf"/>
          <p:cNvPicPr>
            <a:picLocks noChangeAspect="1"/>
          </p:cNvPicPr>
          <p:nvPr/>
        </p:nvPicPr>
        <p:blipFill>
          <a:blip r:embed="rId3" cstate="print"/>
          <a:srcRect t="85822" r="40932"/>
          <a:stretch>
            <a:fillRect/>
          </a:stretch>
        </p:blipFill>
        <p:spPr bwMode="auto">
          <a:xfrm>
            <a:off x="138113" y="5106988"/>
            <a:ext cx="8847137" cy="1592262"/>
          </a:xfrm>
          <a:prstGeom prst="rect">
            <a:avLst/>
          </a:prstGeom>
          <a:noFill/>
          <a:ln w="9525">
            <a:noFill/>
            <a:miter lim="800000"/>
            <a:headEnd/>
            <a:tailEnd/>
          </a:ln>
        </p:spPr>
      </p:pic>
      <p:sp>
        <p:nvSpPr>
          <p:cNvPr id="15" name="TextBox 14"/>
          <p:cNvSpPr txBox="1"/>
          <p:nvPr/>
        </p:nvSpPr>
        <p:spPr>
          <a:xfrm>
            <a:off x="5235575" y="5929313"/>
            <a:ext cx="3756025" cy="246062"/>
          </a:xfrm>
          <a:prstGeom prst="rect">
            <a:avLst/>
          </a:prstGeom>
          <a:noFill/>
        </p:spPr>
        <p:txBody>
          <a:bodyPr>
            <a:spAutoFit/>
          </a:bodyPr>
          <a:lstStyle/>
          <a:p>
            <a:pPr algn="r" defTabSz="457200">
              <a:defRPr/>
            </a:pPr>
            <a:r>
              <a:rPr lang="en-US" sz="1000" cap="all" dirty="0">
                <a:solidFill>
                  <a:prstClr val="white">
                    <a:lumMod val="85000"/>
                  </a:prstClr>
                </a:solidFill>
                <a:latin typeface="Calibri"/>
                <a:ea typeface="ＭＳ Ｐゴシック" charset="-128"/>
                <a:cs typeface="Calibri"/>
              </a:rPr>
              <a:t>Centre for inclusion and Citizenship </a:t>
            </a: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429308"/>
          </a:xfrm>
        </p:spPr>
        <p:txBody>
          <a:bodyPr/>
          <a:lstStyle>
            <a:lvl1pPr>
              <a:defRPr sz="4200">
                <a:solidFill>
                  <a:schemeClr val="accent3">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8812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009AE71B-A2D0-4C88-ACB7-AB025D6CAF69}" type="datetimeFigureOut">
              <a:rPr lang="en-CA"/>
              <a:pPr>
                <a:defRPr/>
              </a:pPr>
              <a:t>28/05/2015</a:t>
            </a:fld>
            <a:endParaRPr lang="en-CA" dirty="0"/>
          </a:p>
        </p:txBody>
      </p:sp>
      <p:sp>
        <p:nvSpPr>
          <p:cNvPr id="5" name="Footer Placeholder 4"/>
          <p:cNvSpPr>
            <a:spLocks noGrp="1"/>
          </p:cNvSpPr>
          <p:nvPr>
            <p:ph type="ftr" sz="quarter" idx="11"/>
          </p:nvPr>
        </p:nvSpPr>
        <p:spPr/>
        <p:txBody>
          <a:bodyPr/>
          <a:lstStyle>
            <a:lvl1pPr defTabSz="914400">
              <a:defRPr/>
            </a:lvl1pPr>
          </a:lstStyle>
          <a:p>
            <a:pPr>
              <a:defRPr/>
            </a:pPr>
            <a:endParaRPr lang="en-CA" dirty="0"/>
          </a:p>
        </p:txBody>
      </p:sp>
      <p:sp>
        <p:nvSpPr>
          <p:cNvPr id="6" name="Slide Number Placeholder 5"/>
          <p:cNvSpPr>
            <a:spLocks noGrp="1"/>
          </p:cNvSpPr>
          <p:nvPr>
            <p:ph type="sldNum" sz="quarter" idx="12"/>
          </p:nvPr>
        </p:nvSpPr>
        <p:spPr>
          <a:xfrm>
            <a:off x="4343400" y="1039813"/>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A6DBE3F9-6392-4BC8-9561-62F11DA0AA85}" type="slidenum">
              <a:rPr lang="en-CA"/>
              <a:pPr>
                <a:defRPr/>
              </a:pPr>
              <a:t>‹#›</a:t>
            </a:fld>
            <a:endParaRPr lang="en-CA" dirty="0"/>
          </a:p>
        </p:txBody>
      </p:sp>
    </p:spTree>
    <p:extLst>
      <p:ext uri="{BB962C8B-B14F-4D97-AF65-F5344CB8AC3E}">
        <p14:creationId xmlns:p14="http://schemas.microsoft.com/office/powerpoint/2010/main" val="266520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5" name="Rectangle 19"/>
          <p:cNvSpPr>
            <a:spLocks noChangeArrowheads="1"/>
          </p:cNvSpPr>
          <p:nvPr/>
        </p:nvSpPr>
        <p:spPr bwMode="white">
          <a:xfrm>
            <a:off x="7010400" y="0"/>
            <a:ext cx="21336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6" name="Rectangle 20"/>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7" name="Rectangle 21"/>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F592DCF6-B970-4F64-BC0C-9E11E922AD24}" type="slidenum">
              <a:rPr lang="en-CA"/>
              <a:pPr>
                <a:defRPr/>
              </a:pPr>
              <a:t>‹#›</a:t>
            </a:fld>
            <a:endParaRPr lang="en-CA" dirty="0"/>
          </a:p>
        </p:txBody>
      </p:sp>
      <p:sp>
        <p:nvSpPr>
          <p:cNvPr id="14" name="Date Placeholder 3"/>
          <p:cNvSpPr>
            <a:spLocks noGrp="1"/>
          </p:cNvSpPr>
          <p:nvPr>
            <p:ph type="dt" sz="half" idx="11"/>
          </p:nvPr>
        </p:nvSpPr>
        <p:spPr/>
        <p:txBody>
          <a:bodyPr/>
          <a:lstStyle>
            <a:lvl1pPr defTabSz="914400" fontAlgn="auto">
              <a:spcBef>
                <a:spcPts val="0"/>
              </a:spcBef>
              <a:spcAft>
                <a:spcPts val="0"/>
              </a:spcAft>
              <a:defRPr>
                <a:ea typeface="+mn-ea"/>
              </a:defRPr>
            </a:lvl1pPr>
          </a:lstStyle>
          <a:p>
            <a:pPr>
              <a:defRPr/>
            </a:pPr>
            <a:fld id="{E30B3ABE-273C-4310-AD80-68264434EC08}" type="datetimeFigureOut">
              <a:rPr lang="en-CA"/>
              <a:pPr>
                <a:defRPr/>
              </a:pPr>
              <a:t>28/05/2015</a:t>
            </a:fld>
            <a:endParaRPr lang="en-CA" dirty="0"/>
          </a:p>
        </p:txBody>
      </p:sp>
      <p:sp>
        <p:nvSpPr>
          <p:cNvPr id="15" name="Footer Placeholder 4"/>
          <p:cNvSpPr>
            <a:spLocks noGrp="1"/>
          </p:cNvSpPr>
          <p:nvPr>
            <p:ph type="ftr" sz="quarter" idx="12"/>
          </p:nvPr>
        </p:nvSpPr>
        <p:spPr/>
        <p:txBody>
          <a:bodyPr/>
          <a:lstStyle>
            <a:lvl1pPr defTabSz="914400">
              <a:defRPr/>
            </a:lvl1pPr>
          </a:lstStyle>
          <a:p>
            <a:pPr>
              <a:defRPr/>
            </a:pPr>
            <a:endParaRPr lang="en-CA" dirty="0"/>
          </a:p>
        </p:txBody>
      </p:sp>
    </p:spTree>
    <p:extLst>
      <p:ext uri="{BB962C8B-B14F-4D97-AF65-F5344CB8AC3E}">
        <p14:creationId xmlns:p14="http://schemas.microsoft.com/office/powerpoint/2010/main" val="404762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poster_large_h3b_grey1.pdf"/>
          <p:cNvPicPr>
            <a:picLocks noChangeAspect="1"/>
          </p:cNvPicPr>
          <p:nvPr/>
        </p:nvPicPr>
        <p:blipFill>
          <a:blip r:embed="rId2" cstate="print"/>
          <a:srcRect t="85822" r="40932"/>
          <a:stretch>
            <a:fillRect/>
          </a:stretch>
        </p:blipFill>
        <p:spPr bwMode="auto">
          <a:xfrm>
            <a:off x="138113" y="5106988"/>
            <a:ext cx="8847137" cy="1592262"/>
          </a:xfrm>
          <a:prstGeom prst="rect">
            <a:avLst/>
          </a:prstGeom>
          <a:noFill/>
          <a:ln w="9525">
            <a:noFill/>
            <a:miter lim="800000"/>
            <a:headEnd/>
            <a:tailEnd/>
          </a:ln>
        </p:spPr>
      </p:pic>
      <p:sp>
        <p:nvSpPr>
          <p:cNvPr id="5" name="TextBox 4"/>
          <p:cNvSpPr txBox="1"/>
          <p:nvPr/>
        </p:nvSpPr>
        <p:spPr>
          <a:xfrm>
            <a:off x="5235575" y="5929313"/>
            <a:ext cx="3756025" cy="246062"/>
          </a:xfrm>
          <a:prstGeom prst="rect">
            <a:avLst/>
          </a:prstGeom>
          <a:noFill/>
        </p:spPr>
        <p:txBody>
          <a:bodyPr>
            <a:spAutoFit/>
          </a:bodyPr>
          <a:lstStyle/>
          <a:p>
            <a:pPr algn="r" defTabSz="457200">
              <a:defRPr/>
            </a:pPr>
            <a:r>
              <a:rPr lang="en-US" sz="1000" cap="all" dirty="0">
                <a:solidFill>
                  <a:prstClr val="white">
                    <a:lumMod val="85000"/>
                  </a:prstClr>
                </a:solidFill>
                <a:latin typeface="Calibri"/>
                <a:ea typeface="ＭＳ Ｐゴシック" charset="-128"/>
                <a:cs typeface="Calibri"/>
              </a:rPr>
              <a:t>Centre for inclusion and Citizenship </a:t>
            </a:r>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9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5"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6" name="Rectangle 20"/>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7" name="Rectangle 21"/>
          <p:cNvSpPr>
            <a:spLocks noChangeArrowheads="1"/>
          </p:cNvSpPr>
          <p:nvPr/>
        </p:nvSpPr>
        <p:spPr bwMode="white">
          <a:xfrm>
            <a:off x="8991600" y="1905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8" name="Rectangle 22"/>
          <p:cNvSpPr>
            <a:spLocks noChangeArrowheads="1"/>
          </p:cNvSpPr>
          <p:nvPr/>
        </p:nvSpPr>
        <p:spPr bwMode="white">
          <a:xfrm>
            <a:off x="152400" y="2286000"/>
            <a:ext cx="8832850" cy="3048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9" name="Rectangle 23"/>
          <p:cNvSpPr>
            <a:spLocks noChangeArrowheads="1"/>
          </p:cNvSpPr>
          <p:nvPr/>
        </p:nvSpPr>
        <p:spPr bwMode="auto">
          <a:xfrm>
            <a:off x="155575" y="142875"/>
            <a:ext cx="8832850" cy="2139950"/>
          </a:xfrm>
          <a:prstGeom prst="rect">
            <a:avLst/>
          </a:prstGeom>
          <a:solidFill>
            <a:schemeClr val="accent1"/>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defTabSz="914400">
              <a:defRPr/>
            </a:lvl1pPr>
          </a:lstStyle>
          <a:p>
            <a:pPr>
              <a:defRPr/>
            </a:pPr>
            <a:endParaRPr lang="en-CA" dirty="0"/>
          </a:p>
        </p:txBody>
      </p:sp>
      <p:sp>
        <p:nvSpPr>
          <p:cNvPr id="16" name="Date Placeholder 3"/>
          <p:cNvSpPr>
            <a:spLocks noGrp="1"/>
          </p:cNvSpPr>
          <p:nvPr>
            <p:ph type="dt" sz="half" idx="11"/>
          </p:nvPr>
        </p:nvSpPr>
        <p:spPr/>
        <p:txBody>
          <a:bodyPr/>
          <a:lstStyle>
            <a:lvl1pPr defTabSz="914400" fontAlgn="auto">
              <a:spcBef>
                <a:spcPts val="0"/>
              </a:spcBef>
              <a:spcAft>
                <a:spcPts val="0"/>
              </a:spcAft>
              <a:defRPr>
                <a:ea typeface="+mn-ea"/>
              </a:defRPr>
            </a:lvl1pPr>
          </a:lstStyle>
          <a:p>
            <a:pPr>
              <a:defRPr/>
            </a:pPr>
            <a:fld id="{A1CF2518-AE23-4A1F-BB50-646EB19D7484}" type="datetimeFigureOut">
              <a:rPr lang="en-CA"/>
              <a:pPr>
                <a:defRPr/>
              </a:pPr>
              <a:t>28/05/2015</a:t>
            </a:fld>
            <a:endParaRPr lang="en-CA" dirty="0"/>
          </a:p>
        </p:txBody>
      </p:sp>
      <p:sp>
        <p:nvSpPr>
          <p:cNvPr id="17" name="Slide Number Placeholder 5"/>
          <p:cNvSpPr>
            <a:spLocks noGrp="1"/>
          </p:cNvSpPr>
          <p:nvPr>
            <p:ph type="sldNum" sz="quarter" idx="12"/>
          </p:nvPr>
        </p:nvSpPr>
        <p:spPr>
          <a:xfrm>
            <a:off x="4343400" y="2198688"/>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srgbClr val="164C6C"/>
                </a:solidFill>
                <a:latin typeface="Georgia" charset="0"/>
                <a:ea typeface="ＭＳ Ｐゴシック" charset="-128"/>
                <a:cs typeface="+mn-cs"/>
              </a:defRPr>
            </a:lvl1pPr>
          </a:lstStyle>
          <a:p>
            <a:pPr>
              <a:defRPr/>
            </a:pPr>
            <a:fld id="{7596CF77-1CBC-485B-A735-B730E492A14D}" type="slidenum">
              <a:rPr lang="en-CA"/>
              <a:pPr>
                <a:defRPr/>
              </a:pPr>
              <a:t>‹#›</a:t>
            </a:fld>
            <a:endParaRPr lang="en-CA" dirty="0"/>
          </a:p>
        </p:txBody>
      </p:sp>
    </p:spTree>
    <p:extLst>
      <p:ext uri="{BB962C8B-B14F-4D97-AF65-F5344CB8AC3E}">
        <p14:creationId xmlns:p14="http://schemas.microsoft.com/office/powerpoint/2010/main" val="171513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4"/>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defTabSz="914400" fontAlgn="auto">
              <a:spcBef>
                <a:spcPts val="0"/>
              </a:spcBef>
              <a:spcAft>
                <a:spcPts val="0"/>
              </a:spcAft>
              <a:defRPr>
                <a:ea typeface="+mn-ea"/>
              </a:defRPr>
            </a:lvl1pPr>
          </a:lstStyle>
          <a:p>
            <a:pPr>
              <a:defRPr/>
            </a:pPr>
            <a:fld id="{2295D182-6D59-4870-8A65-20D42A7876D7}" type="datetimeFigureOut">
              <a:rPr lang="en-CA"/>
              <a:pPr>
                <a:defRPr/>
              </a:pPr>
              <a:t>28/05/2015</a:t>
            </a:fld>
            <a:endParaRPr lang="en-CA" dirty="0"/>
          </a:p>
        </p:txBody>
      </p:sp>
      <p:sp>
        <p:nvSpPr>
          <p:cNvPr id="7" name="Footer Placeholder 5"/>
          <p:cNvSpPr>
            <a:spLocks noGrp="1"/>
          </p:cNvSpPr>
          <p:nvPr>
            <p:ph type="ftr" sz="quarter" idx="11"/>
          </p:nvPr>
        </p:nvSpPr>
        <p:spPr/>
        <p:txBody>
          <a:bodyPr/>
          <a:lstStyle>
            <a:lvl1pPr defTabSz="914400">
              <a:defRPr/>
            </a:lvl1pPr>
          </a:lstStyle>
          <a:p>
            <a:pPr>
              <a:defRPr/>
            </a:pPr>
            <a:endParaRPr lang="en-CA" dirty="0"/>
          </a:p>
        </p:txBody>
      </p:sp>
      <p:sp>
        <p:nvSpPr>
          <p:cNvPr id="8" name="Slide Number Placeholder 6"/>
          <p:cNvSpPr>
            <a:spLocks noGrp="1"/>
          </p:cNvSpPr>
          <p:nvPr>
            <p:ph type="sldNum" sz="quarter" idx="12"/>
          </p:nvPr>
        </p:nvSpPr>
        <p:spPr>
          <a:xfrm>
            <a:off x="4343400" y="1039813"/>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61F7F023-3D35-47B4-BF93-BE64480A31CA}" type="slidenum">
              <a:rPr lang="en-CA"/>
              <a:pPr>
                <a:defRPr/>
              </a:pPr>
              <a:t>‹#›</a:t>
            </a:fld>
            <a:endParaRPr lang="en-CA" dirty="0"/>
          </a:p>
        </p:txBody>
      </p:sp>
    </p:spTree>
    <p:extLst>
      <p:ext uri="{BB962C8B-B14F-4D97-AF65-F5344CB8AC3E}">
        <p14:creationId xmlns:p14="http://schemas.microsoft.com/office/powerpoint/2010/main" val="69516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4"/>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9" name="Rectangle 20"/>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 name="Rectangle 21"/>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1" name="Rectangle 22"/>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2E4ECC0A-360C-410E-AEFF-7D7045D033F0}" type="datetimeFigureOut">
              <a:rPr lang="en-CA"/>
              <a:pPr>
                <a:defRPr/>
              </a:pPr>
              <a:t>28/05/2015</a:t>
            </a:fld>
            <a:endParaRPr lang="en-CA" dirty="0"/>
          </a:p>
        </p:txBody>
      </p:sp>
      <p:sp>
        <p:nvSpPr>
          <p:cNvPr id="19" name="Footer Placeholder 7"/>
          <p:cNvSpPr>
            <a:spLocks noGrp="1"/>
          </p:cNvSpPr>
          <p:nvPr>
            <p:ph type="ftr" sz="quarter" idx="11"/>
          </p:nvPr>
        </p:nvSpPr>
        <p:spPr>
          <a:xfrm>
            <a:off x="304800" y="6410325"/>
            <a:ext cx="3581400" cy="365125"/>
          </a:xfrm>
        </p:spPr>
        <p:txBody>
          <a:bodyPr/>
          <a:lstStyle>
            <a:lvl1pPr defTabSz="914400">
              <a:defRPr/>
            </a:lvl1pPr>
          </a:lstStyle>
          <a:p>
            <a:pPr>
              <a:defRPr/>
            </a:pPr>
            <a:endParaRPr lang="en-CA" dirty="0"/>
          </a:p>
        </p:txBody>
      </p:sp>
      <p:sp>
        <p:nvSpPr>
          <p:cNvPr id="20" name="Slide Number Placeholder 8"/>
          <p:cNvSpPr>
            <a:spLocks noGrp="1"/>
          </p:cNvSpPr>
          <p:nvPr>
            <p:ph type="sldNum" sz="quarter" idx="12"/>
          </p:nvPr>
        </p:nvSpPr>
        <p:spPr>
          <a:xfrm>
            <a:off x="4343400" y="1042988"/>
            <a:ext cx="457200" cy="441325"/>
          </a:xfrm>
          <a:prstGeom prst="rect">
            <a:avLst/>
          </a:prstGeom>
        </p:spPr>
        <p:txBody>
          <a:bodyPr vert="horz" wrap="square" lIns="91440" tIns="45720" rIns="91440" bIns="45720" numCol="1" anchor="t" anchorCtr="0" compatLnSpc="1">
            <a:prstTxWarp prst="textNoShape">
              <a:avLst/>
            </a:prstTxWarp>
          </a:bodyPr>
          <a:lstStyle>
            <a:lvl1pPr algn="ct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68A59E75-5477-4CB7-B4CA-FF8561D999F5}" type="slidenum">
              <a:rPr lang="en-CA"/>
              <a:pPr>
                <a:defRPr/>
              </a:pPr>
              <a:t>‹#›</a:t>
            </a:fld>
            <a:endParaRPr lang="en-CA" dirty="0"/>
          </a:p>
        </p:txBody>
      </p:sp>
    </p:spTree>
    <p:extLst>
      <p:ext uri="{BB962C8B-B14F-4D97-AF65-F5344CB8AC3E}">
        <p14:creationId xmlns:p14="http://schemas.microsoft.com/office/powerpoint/2010/main" val="350603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136C773A-3E27-4305-8292-5E3C27B07CE7}" type="datetimeFigureOut">
              <a:rPr lang="en-CA"/>
              <a:pPr>
                <a:defRPr/>
              </a:pPr>
              <a:t>28/05/2015</a:t>
            </a:fld>
            <a:endParaRPr lang="en-CA" dirty="0"/>
          </a:p>
        </p:txBody>
      </p:sp>
      <p:sp>
        <p:nvSpPr>
          <p:cNvPr id="4" name="Footer Placeholder 3"/>
          <p:cNvSpPr>
            <a:spLocks noGrp="1"/>
          </p:cNvSpPr>
          <p:nvPr>
            <p:ph type="ftr" sz="quarter" idx="11"/>
          </p:nvPr>
        </p:nvSpPr>
        <p:spPr/>
        <p:txBody>
          <a:bodyPr/>
          <a:lstStyle>
            <a:lvl1pPr defTabSz="914400">
              <a:defRPr/>
            </a:lvl1pPr>
          </a:lstStyle>
          <a:p>
            <a:pPr>
              <a:defRPr/>
            </a:pPr>
            <a:endParaRPr lang="en-CA" dirty="0"/>
          </a:p>
        </p:txBody>
      </p:sp>
      <p:sp>
        <p:nvSpPr>
          <p:cNvPr id="5" name="Slide Number Placeholder 4"/>
          <p:cNvSpPr>
            <a:spLocks noGrp="1"/>
          </p:cNvSpPr>
          <p:nvPr>
            <p:ph type="sldNum" sz="quarter" idx="12"/>
          </p:nvPr>
        </p:nvSpPr>
        <p:spPr>
          <a:xfrm>
            <a:off x="4343400" y="1036638"/>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AD0642F2-79D9-4439-94E7-115D9D09D1EC}" type="slidenum">
              <a:rPr lang="en-CA"/>
              <a:pPr>
                <a:defRPr/>
              </a:pPr>
              <a:t>‹#›</a:t>
            </a:fld>
            <a:endParaRPr lang="en-CA" dirty="0"/>
          </a:p>
        </p:txBody>
      </p:sp>
    </p:spTree>
    <p:extLst>
      <p:ext uri="{BB962C8B-B14F-4D97-AF65-F5344CB8AC3E}">
        <p14:creationId xmlns:p14="http://schemas.microsoft.com/office/powerpoint/2010/main" val="279279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3" name="Rectangle 19"/>
          <p:cNvSpPr>
            <a:spLocks noChangeArrowheads="1"/>
          </p:cNvSpPr>
          <p:nvPr/>
        </p:nvSpPr>
        <p:spPr bwMode="white">
          <a:xfrm>
            <a:off x="0" y="0"/>
            <a:ext cx="9144000" cy="155575"/>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4" name="Rectangle 20"/>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5" name="Rectangle 21"/>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8" name="Date Placeholder 1"/>
          <p:cNvSpPr>
            <a:spLocks noGrp="1"/>
          </p:cNvSpPr>
          <p:nvPr>
            <p:ph type="dt" sz="half" idx="10"/>
          </p:nvPr>
        </p:nvSpPr>
        <p:spPr/>
        <p:txBody>
          <a:bodyPr/>
          <a:lstStyle>
            <a:lvl1pPr defTabSz="914400" fontAlgn="auto">
              <a:spcBef>
                <a:spcPts val="0"/>
              </a:spcBef>
              <a:spcAft>
                <a:spcPts val="0"/>
              </a:spcAft>
              <a:defRPr>
                <a:ea typeface="+mn-ea"/>
              </a:defRPr>
            </a:lvl1pPr>
          </a:lstStyle>
          <a:p>
            <a:pPr>
              <a:defRPr/>
            </a:pPr>
            <a:fld id="{B8F4561D-1ACF-4FBC-8A35-E5002A910F0F}" type="datetimeFigureOut">
              <a:rPr lang="en-CA"/>
              <a:pPr>
                <a:defRPr/>
              </a:pPr>
              <a:t>28/05/2015</a:t>
            </a:fld>
            <a:endParaRPr lang="en-CA" dirty="0"/>
          </a:p>
        </p:txBody>
      </p:sp>
      <p:sp>
        <p:nvSpPr>
          <p:cNvPr id="9" name="Footer Placeholder 2"/>
          <p:cNvSpPr>
            <a:spLocks noGrp="1"/>
          </p:cNvSpPr>
          <p:nvPr>
            <p:ph type="ftr" sz="quarter" idx="11"/>
          </p:nvPr>
        </p:nvSpPr>
        <p:spPr/>
        <p:txBody>
          <a:bodyPr/>
          <a:lstStyle>
            <a:lvl1pPr defTabSz="914400">
              <a:defRPr/>
            </a:lvl1pPr>
          </a:lstStyle>
          <a:p>
            <a:pPr>
              <a:defRPr/>
            </a:pPr>
            <a:endParaRPr lang="en-CA" dirty="0"/>
          </a:p>
        </p:txBody>
      </p:sp>
      <p:sp>
        <p:nvSpPr>
          <p:cNvPr id="10" name="Slide Number Placeholder 3"/>
          <p:cNvSpPr>
            <a:spLocks noGrp="1"/>
          </p:cNvSpPr>
          <p:nvPr>
            <p:ph type="sldNum" sz="quarter" idx="12"/>
          </p:nvPr>
        </p:nvSpPr>
        <p:spPr>
          <a:xfrm>
            <a:off x="4267200" y="6324600"/>
            <a:ext cx="6096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srgbClr val="FFFFFF"/>
                </a:solidFill>
                <a:latin typeface="Georgia" charset="0"/>
                <a:ea typeface="ＭＳ Ｐゴシック" charset="-128"/>
                <a:cs typeface="+mn-cs"/>
              </a:defRPr>
            </a:lvl1pPr>
          </a:lstStyle>
          <a:p>
            <a:pPr>
              <a:defRPr/>
            </a:pPr>
            <a:fld id="{F0266FC8-6ABD-428F-A1A1-DBAD050CEB3F}" type="slidenum">
              <a:rPr lang="en-CA"/>
              <a:pPr>
                <a:defRPr/>
              </a:pPr>
              <a:t>‹#›</a:t>
            </a:fld>
            <a:endParaRPr lang="en-CA" dirty="0"/>
          </a:p>
        </p:txBody>
      </p:sp>
    </p:spTree>
    <p:extLst>
      <p:ext uri="{BB962C8B-B14F-4D97-AF65-F5344CB8AC3E}">
        <p14:creationId xmlns:p14="http://schemas.microsoft.com/office/powerpoint/2010/main" val="397689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6"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7" name="Rectangle 20"/>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8" name="Rectangle 21"/>
          <p:cNvSpPr>
            <a:spLocks noChangeArrowheads="1"/>
          </p:cNvSpPr>
          <p:nvPr/>
        </p:nvSpPr>
        <p:spPr bwMode="white">
          <a:xfrm>
            <a:off x="0" y="0"/>
            <a:ext cx="9144000" cy="119063"/>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9" name="Rectangle 22"/>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srgbClr val="164C6C"/>
                </a:solidFill>
                <a:latin typeface="Georgia" charset="0"/>
                <a:ea typeface="ＭＳ Ｐゴシック" charset="-128"/>
                <a:cs typeface="+mn-cs"/>
              </a:defRPr>
            </a:lvl1pPr>
          </a:lstStyle>
          <a:p>
            <a:pPr>
              <a:defRPr/>
            </a:pPr>
            <a:fld id="{E155EDD2-F128-431E-9789-CD55AA9398A3}" type="slidenum">
              <a:rPr lang="en-CA"/>
              <a:pPr>
                <a:defRPr/>
              </a:pPr>
              <a:t>‹#›</a:t>
            </a:fld>
            <a:endParaRPr lang="en-CA" dirty="0"/>
          </a:p>
        </p:txBody>
      </p:sp>
      <p:sp>
        <p:nvSpPr>
          <p:cNvPr id="17" name="Date Placeholder 4"/>
          <p:cNvSpPr>
            <a:spLocks noGrp="1"/>
          </p:cNvSpPr>
          <p:nvPr>
            <p:ph type="dt" sz="half" idx="11"/>
          </p:nvPr>
        </p:nvSpPr>
        <p:spPr/>
        <p:txBody>
          <a:bodyPr/>
          <a:lstStyle>
            <a:lvl1pPr defTabSz="914400" fontAlgn="auto">
              <a:spcBef>
                <a:spcPts val="0"/>
              </a:spcBef>
              <a:spcAft>
                <a:spcPts val="0"/>
              </a:spcAft>
              <a:defRPr>
                <a:ea typeface="+mn-ea"/>
              </a:defRPr>
            </a:lvl1pPr>
          </a:lstStyle>
          <a:p>
            <a:pPr>
              <a:defRPr/>
            </a:pPr>
            <a:fld id="{C8A9BEC0-E45C-4360-8B3D-9F25267F3395}" type="datetimeFigureOut">
              <a:rPr lang="en-CA"/>
              <a:pPr>
                <a:defRPr/>
              </a:pPr>
              <a:t>28/05/2015</a:t>
            </a:fld>
            <a:endParaRPr lang="en-CA" dirty="0"/>
          </a:p>
        </p:txBody>
      </p:sp>
      <p:sp>
        <p:nvSpPr>
          <p:cNvPr id="18" name="Footer Placeholder 5"/>
          <p:cNvSpPr>
            <a:spLocks noGrp="1"/>
          </p:cNvSpPr>
          <p:nvPr>
            <p:ph type="ftr" sz="quarter" idx="12"/>
          </p:nvPr>
        </p:nvSpPr>
        <p:spPr>
          <a:xfrm>
            <a:off x="301625" y="6410325"/>
            <a:ext cx="3382963" cy="366713"/>
          </a:xfrm>
        </p:spPr>
        <p:txBody>
          <a:bodyPr/>
          <a:lstStyle>
            <a:lvl1pPr defTabSz="914400">
              <a:defRPr/>
            </a:lvl1pPr>
          </a:lstStyle>
          <a:p>
            <a:pPr>
              <a:defRPr/>
            </a:pPr>
            <a:endParaRPr lang="en-CA" dirty="0"/>
          </a:p>
        </p:txBody>
      </p:sp>
    </p:spTree>
    <p:extLst>
      <p:ext uri="{BB962C8B-B14F-4D97-AF65-F5344CB8AC3E}">
        <p14:creationId xmlns:p14="http://schemas.microsoft.com/office/powerpoint/2010/main" val="217689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6" name="Rectangle 19"/>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7" name="Rectangle 20"/>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8" name="Rectangle 21"/>
          <p:cNvSpPr>
            <a:spLocks noChangeArrowheads="1"/>
          </p:cNvSpPr>
          <p:nvPr/>
        </p:nvSpPr>
        <p:spPr bwMode="white">
          <a:xfrm>
            <a:off x="0" y="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9" name="Rectangle 22"/>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vert="horz" wrap="square" lIns="91440" tIns="45720" rIns="91440" bIns="45720" numCol="1" anchor="t" anchorCtr="0" compatLnSpc="1">
            <a:prstTxWarp prst="textNoShape">
              <a:avLst/>
            </a:prstTxWarp>
          </a:bodyPr>
          <a:lstStyle>
            <a:lvl1pPr defTabSz="457200" fontAlgn="auto">
              <a:spcBef>
                <a:spcPts val="0"/>
              </a:spcBef>
              <a:spcAft>
                <a:spcPts val="0"/>
              </a:spcAft>
              <a:defRPr>
                <a:solidFill>
                  <a:prstClr val="black"/>
                </a:solidFill>
                <a:latin typeface="Georgia" charset="0"/>
                <a:ea typeface="ＭＳ Ｐゴシック" charset="-128"/>
                <a:cs typeface="+mn-cs"/>
              </a:defRPr>
            </a:lvl1pPr>
          </a:lstStyle>
          <a:p>
            <a:pPr>
              <a:defRPr/>
            </a:pPr>
            <a:fld id="{A4644586-7839-4B1F-A1F1-6C4532800890}" type="slidenum">
              <a:rPr lang="en-CA"/>
              <a:pPr>
                <a:defRPr/>
              </a:pPr>
              <a:t>‹#›</a:t>
            </a:fld>
            <a:endParaRPr lang="en-CA" dirty="0"/>
          </a:p>
        </p:txBody>
      </p:sp>
      <p:sp>
        <p:nvSpPr>
          <p:cNvPr id="17" name="Date Placeholder 4"/>
          <p:cNvSpPr>
            <a:spLocks noGrp="1"/>
          </p:cNvSpPr>
          <p:nvPr>
            <p:ph type="dt" sz="half" idx="11"/>
          </p:nvPr>
        </p:nvSpPr>
        <p:spPr>
          <a:xfrm>
            <a:off x="5788025" y="6405563"/>
            <a:ext cx="3044825" cy="365125"/>
          </a:xfrm>
        </p:spPr>
        <p:txBody>
          <a:bodyPr/>
          <a:lstStyle>
            <a:lvl1pPr defTabSz="914400" fontAlgn="auto">
              <a:spcBef>
                <a:spcPts val="0"/>
              </a:spcBef>
              <a:spcAft>
                <a:spcPts val="0"/>
              </a:spcAft>
              <a:defRPr>
                <a:ea typeface="+mn-ea"/>
              </a:defRPr>
            </a:lvl1pPr>
          </a:lstStyle>
          <a:p>
            <a:pPr>
              <a:defRPr/>
            </a:pPr>
            <a:fld id="{5FB28864-E834-4F59-9444-BCF6AC414A5F}" type="datetimeFigureOut">
              <a:rPr lang="en-CA"/>
              <a:pPr>
                <a:defRPr/>
              </a:pPr>
              <a:t>28/05/2015</a:t>
            </a:fld>
            <a:endParaRPr lang="en-CA" dirty="0"/>
          </a:p>
        </p:txBody>
      </p:sp>
      <p:sp>
        <p:nvSpPr>
          <p:cNvPr id="18" name="Footer Placeholder 5"/>
          <p:cNvSpPr>
            <a:spLocks noGrp="1"/>
          </p:cNvSpPr>
          <p:nvPr>
            <p:ph type="ftr" sz="quarter" idx="12"/>
          </p:nvPr>
        </p:nvSpPr>
        <p:spPr>
          <a:xfrm>
            <a:off x="301625" y="6410325"/>
            <a:ext cx="3584575" cy="366713"/>
          </a:xfrm>
        </p:spPr>
        <p:txBody>
          <a:bodyPr/>
          <a:lstStyle>
            <a:lvl1pPr defTabSz="914400">
              <a:defRPr/>
            </a:lvl1pPr>
          </a:lstStyle>
          <a:p>
            <a:pPr>
              <a:defRPr/>
            </a:pPr>
            <a:endParaRPr lang="en-CA" dirty="0"/>
          </a:p>
        </p:txBody>
      </p:sp>
    </p:spTree>
    <p:extLst>
      <p:ext uri="{BB962C8B-B14F-4D97-AF65-F5344CB8AC3E}">
        <p14:creationId xmlns:p14="http://schemas.microsoft.com/office/powerpoint/2010/main" val="51546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w="9525" algn="ctr">
            <a:noFill/>
            <a:miter lim="800000"/>
            <a:headEnd/>
            <a:tailEnd/>
          </a:ln>
        </p:spPr>
        <p:txBody>
          <a:bodyPr wrap="none" anchor="ctr"/>
          <a:lstStyle/>
          <a:p>
            <a:pPr defTabSz="457200" fontAlgn="base">
              <a:spcBef>
                <a:spcPct val="0"/>
              </a:spcBef>
              <a:spcAft>
                <a:spcPct val="0"/>
              </a:spcAft>
            </a:pPr>
            <a:endParaRPr lang="en-US" dirty="0">
              <a:solidFill>
                <a:srgbClr val="000000"/>
              </a:solidFill>
              <a:ea typeface="ＭＳ Ｐゴシック" charset="-128"/>
              <a:cs typeface="Arial"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defTabSz="457200" fontAlgn="auto">
              <a:spcBef>
                <a:spcPts val="0"/>
              </a:spcBef>
              <a:spcAft>
                <a:spcPts val="0"/>
              </a:spcAft>
              <a:defRPr sz="1400">
                <a:solidFill>
                  <a:srgbClr val="FFFFFF"/>
                </a:solidFill>
                <a:latin typeface="Georgia" charset="0"/>
                <a:ea typeface="ＭＳ Ｐゴシック" charset="-128"/>
                <a:cs typeface="+mn-cs"/>
              </a:defRPr>
            </a:lvl1pPr>
          </a:lstStyle>
          <a:p>
            <a:pPr>
              <a:defRPr/>
            </a:pPr>
            <a:fld id="{9C351B18-ED2B-435D-81E3-8F6A46FB2CA1}" type="datetimeFigureOut">
              <a:rPr lang="en-CA"/>
              <a:pPr>
                <a:defRPr/>
              </a:pPr>
              <a:t>28/05/2015</a:t>
            </a:fld>
            <a:endParaRPr lang="en-CA"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defTabSz="457200"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CA"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57200">
              <a:defRPr/>
            </a:pPr>
            <a:endParaRPr lang="en-US" dirty="0">
              <a:solidFill>
                <a:prstClr val="black"/>
              </a:solidFill>
              <a:ea typeface="ＭＳ Ｐゴシック" charset="-128"/>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03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8" name="Picture 19" descr="CICLOGO 2012.pdf"/>
          <p:cNvPicPr>
            <a:picLocks noChangeAspect="1"/>
          </p:cNvPicPr>
          <p:nvPr/>
        </p:nvPicPr>
        <p:blipFill>
          <a:blip r:embed="rId13" cstate="print"/>
          <a:srcRect/>
          <a:stretch>
            <a:fillRect/>
          </a:stretch>
        </p:blipFill>
        <p:spPr bwMode="auto">
          <a:xfrm>
            <a:off x="4267200" y="955675"/>
            <a:ext cx="609600" cy="619125"/>
          </a:xfrm>
          <a:prstGeom prst="rect">
            <a:avLst/>
          </a:prstGeom>
          <a:noFill/>
          <a:ln w="9525">
            <a:noFill/>
            <a:miter lim="800000"/>
            <a:headEnd/>
            <a:tailEnd/>
          </a:ln>
        </p:spPr>
      </p:pic>
    </p:spTree>
    <p:extLst>
      <p:ext uri="{BB962C8B-B14F-4D97-AF65-F5344CB8AC3E}">
        <p14:creationId xmlns:p14="http://schemas.microsoft.com/office/powerpoint/2010/main" val="313487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164C6C"/>
          </a:solidFill>
          <a:latin typeface="+mj-lt"/>
          <a:ea typeface="ＭＳ Ｐゴシック" charset="-128"/>
          <a:cs typeface="+mj-cs"/>
        </a:defRPr>
      </a:lvl1pPr>
      <a:lvl2pPr algn="ctr" rtl="0" eaLnBrk="0" fontAlgn="base" hangingPunct="0">
        <a:spcBef>
          <a:spcPct val="0"/>
        </a:spcBef>
        <a:spcAft>
          <a:spcPct val="0"/>
        </a:spcAft>
        <a:defRPr sz="3300">
          <a:solidFill>
            <a:srgbClr val="164C6C"/>
          </a:solidFill>
          <a:latin typeface="Georgia" charset="0"/>
          <a:ea typeface="ＭＳ Ｐゴシック" charset="-128"/>
        </a:defRPr>
      </a:lvl2pPr>
      <a:lvl3pPr algn="ctr" rtl="0" eaLnBrk="0" fontAlgn="base" hangingPunct="0">
        <a:spcBef>
          <a:spcPct val="0"/>
        </a:spcBef>
        <a:spcAft>
          <a:spcPct val="0"/>
        </a:spcAft>
        <a:defRPr sz="3300">
          <a:solidFill>
            <a:srgbClr val="164C6C"/>
          </a:solidFill>
          <a:latin typeface="Georgia" charset="0"/>
          <a:ea typeface="ＭＳ Ｐゴシック" charset="-128"/>
        </a:defRPr>
      </a:lvl3pPr>
      <a:lvl4pPr algn="ctr" rtl="0" eaLnBrk="0" fontAlgn="base" hangingPunct="0">
        <a:spcBef>
          <a:spcPct val="0"/>
        </a:spcBef>
        <a:spcAft>
          <a:spcPct val="0"/>
        </a:spcAft>
        <a:defRPr sz="3300">
          <a:solidFill>
            <a:srgbClr val="164C6C"/>
          </a:solidFill>
          <a:latin typeface="Georgia" charset="0"/>
          <a:ea typeface="ＭＳ Ｐゴシック" charset="-128"/>
        </a:defRPr>
      </a:lvl4pPr>
      <a:lvl5pPr algn="ctr" rtl="0" eaLnBrk="0" fontAlgn="base" hangingPunct="0">
        <a:spcBef>
          <a:spcPct val="0"/>
        </a:spcBef>
        <a:spcAft>
          <a:spcPct val="0"/>
        </a:spcAft>
        <a:defRPr sz="3300">
          <a:solidFill>
            <a:srgbClr val="164C6C"/>
          </a:solidFill>
          <a:latin typeface="Georgia" charset="0"/>
          <a:ea typeface="ＭＳ Ｐゴシック" charset="-128"/>
        </a:defRPr>
      </a:lvl5pPr>
      <a:lvl6pPr marL="457200" algn="ctr" rtl="0" eaLnBrk="1" fontAlgn="base" hangingPunct="1">
        <a:spcBef>
          <a:spcPct val="0"/>
        </a:spcBef>
        <a:spcAft>
          <a:spcPct val="0"/>
        </a:spcAft>
        <a:defRPr sz="3300">
          <a:solidFill>
            <a:srgbClr val="164C6C"/>
          </a:solidFill>
          <a:latin typeface="Georgia" charset="0"/>
          <a:ea typeface="ＭＳ Ｐゴシック" charset="-128"/>
        </a:defRPr>
      </a:lvl6pPr>
      <a:lvl7pPr marL="914400" algn="ctr" rtl="0" eaLnBrk="1" fontAlgn="base" hangingPunct="1">
        <a:spcBef>
          <a:spcPct val="0"/>
        </a:spcBef>
        <a:spcAft>
          <a:spcPct val="0"/>
        </a:spcAft>
        <a:defRPr sz="3300">
          <a:solidFill>
            <a:srgbClr val="164C6C"/>
          </a:solidFill>
          <a:latin typeface="Georgia" charset="0"/>
          <a:ea typeface="ＭＳ Ｐゴシック" charset="-128"/>
        </a:defRPr>
      </a:lvl7pPr>
      <a:lvl8pPr marL="1371600" algn="ctr" rtl="0" eaLnBrk="1" fontAlgn="base" hangingPunct="1">
        <a:spcBef>
          <a:spcPct val="0"/>
        </a:spcBef>
        <a:spcAft>
          <a:spcPct val="0"/>
        </a:spcAft>
        <a:defRPr sz="3300">
          <a:solidFill>
            <a:srgbClr val="164C6C"/>
          </a:solidFill>
          <a:latin typeface="Georgia" charset="0"/>
          <a:ea typeface="ＭＳ Ｐゴシック" charset="-128"/>
        </a:defRPr>
      </a:lvl8pPr>
      <a:lvl9pPr marL="1828800" algn="ctr" rtl="0" eaLnBrk="1" fontAlgn="base" hangingPunct="1">
        <a:spcBef>
          <a:spcPct val="0"/>
        </a:spcBef>
        <a:spcAft>
          <a:spcPct val="0"/>
        </a:spcAft>
        <a:defRPr sz="3300">
          <a:solidFill>
            <a:srgbClr val="164C6C"/>
          </a:solidFill>
          <a:latin typeface="Georgia" charset="0"/>
          <a:ea typeface="ＭＳ Ｐゴシック"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128"/>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128"/>
          <a:cs typeface="+mn-cs"/>
        </a:defRPr>
      </a:lvl2pPr>
      <a:lvl3pPr marL="822325" indent="-228600" algn="l" rtl="0" eaLnBrk="0" fontAlgn="base" hangingPunct="0">
        <a:spcBef>
          <a:spcPct val="20000"/>
        </a:spcBef>
        <a:spcAft>
          <a:spcPct val="0"/>
        </a:spcAft>
        <a:buClr>
          <a:srgbClr val="1B587C"/>
        </a:buClr>
        <a:buSzPct val="75000"/>
        <a:buFont typeface="Wingdings 2" pitchFamily="18"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ct val="20000"/>
        </a:spcBef>
        <a:spcAft>
          <a:spcPct val="0"/>
        </a:spcAft>
        <a:buClr>
          <a:srgbClr val="4E8542"/>
        </a:buClr>
        <a:buSzPct val="70000"/>
        <a:buFont typeface="Wingdings" pitchFamily="2" charset="2"/>
        <a:buChar char=""/>
        <a:defRPr sz="2000" kern="1200">
          <a:solidFill>
            <a:schemeClr val="tx2"/>
          </a:solidFill>
          <a:latin typeface="+mn-lt"/>
          <a:ea typeface="ＭＳ Ｐゴシック" charset="-128"/>
          <a:cs typeface="+mn-cs"/>
        </a:defRPr>
      </a:lvl4pPr>
      <a:lvl5pPr marL="1371600" indent="-228600" algn="l" rtl="0" eaLnBrk="0" fontAlgn="base" hangingPunct="0">
        <a:spcBef>
          <a:spcPct val="20000"/>
        </a:spcBef>
        <a:spcAft>
          <a:spcPct val="0"/>
        </a:spcAft>
        <a:buClr>
          <a:srgbClr val="604878"/>
        </a:buClr>
        <a:buChar char="•"/>
        <a:defRPr sz="2000"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cic.arts.ubc.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ubc.ca/okanagan/socialwork/faculty/rhole.html" TargetMode="External"/><Relationship Id="rId5" Type="http://schemas.openxmlformats.org/officeDocument/2006/relationships/hyperlink" Target="mailto:rachelle.hole@ubc.ca" TargetMode="External"/><Relationship Id="rId4" Type="http://schemas.openxmlformats.org/officeDocument/2006/relationships/hyperlink" Target="http://cic.arts.ub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42988" y="2924175"/>
            <a:ext cx="7345362" cy="2636838"/>
          </a:xfrm>
        </p:spPr>
        <p:txBody>
          <a:bodyPr/>
          <a:lstStyle/>
          <a:p>
            <a:pPr eaLnBrk="1" hangingPunct="1">
              <a:defRPr/>
            </a:pPr>
            <a:r>
              <a:rPr lang="en-US" sz="2800" cap="none" dirty="0" smtClean="0"/>
              <a:t>Inclusion BC Conference</a:t>
            </a:r>
          </a:p>
          <a:p>
            <a:pPr eaLnBrk="1" hangingPunct="1">
              <a:defRPr/>
            </a:pPr>
            <a:r>
              <a:rPr lang="en-US" sz="2800" cap="none" dirty="0" smtClean="0"/>
              <a:t>May 28, 2015</a:t>
            </a:r>
          </a:p>
          <a:p>
            <a:pPr eaLnBrk="1" hangingPunct="1">
              <a:defRPr/>
            </a:pPr>
            <a:r>
              <a:rPr lang="en-US" sz="2800" cap="none" dirty="0" smtClean="0"/>
              <a:t>Vancouver, B.C</a:t>
            </a:r>
          </a:p>
          <a:p>
            <a:pPr eaLnBrk="1" hangingPunct="1">
              <a:defRPr/>
            </a:pPr>
            <a:r>
              <a:rPr lang="en-US" sz="2400" cap="none" dirty="0" smtClean="0">
                <a:solidFill>
                  <a:schemeClr val="accent6">
                    <a:lumMod val="50000"/>
                  </a:schemeClr>
                </a:solidFill>
              </a:rPr>
              <a:t>Sara Lige, Rachelle Hole,                       Tim Stainton &amp; Jordan Lige </a:t>
            </a:r>
            <a:endParaRPr lang="en-AU" sz="2400" dirty="0">
              <a:solidFill>
                <a:schemeClr val="accent6">
                  <a:lumMod val="50000"/>
                </a:schemeClr>
              </a:solidFill>
            </a:endParaRPr>
          </a:p>
        </p:txBody>
      </p:sp>
      <p:sp>
        <p:nvSpPr>
          <p:cNvPr id="2050" name="Rectangle 2"/>
          <p:cNvSpPr>
            <a:spLocks noGrp="1" noChangeArrowheads="1"/>
          </p:cNvSpPr>
          <p:nvPr>
            <p:ph type="ctrTitle"/>
          </p:nvPr>
        </p:nvSpPr>
        <p:spPr>
          <a:xfrm>
            <a:off x="755576" y="908720"/>
            <a:ext cx="7772400" cy="936104"/>
          </a:xfrm>
        </p:spPr>
        <p:txBody>
          <a:bodyPr/>
          <a:lstStyle/>
          <a:p>
            <a:pPr eaLnBrk="1" hangingPunct="1">
              <a:defRPr/>
            </a:pPr>
            <a:r>
              <a:rPr lang="en-US" sz="4800" b="1" dirty="0" smtClean="0">
                <a:ln w="3175">
                  <a:solidFill>
                    <a:schemeClr val="tx1"/>
                  </a:solidFill>
                </a:ln>
                <a:solidFill>
                  <a:schemeClr val="accent1">
                    <a:lumMod val="50000"/>
                  </a:schemeClr>
                </a:solidFill>
                <a:latin typeface="Arial Black" pitchFamily="34" charset="0"/>
              </a:rPr>
              <a:t>HOME SHARING in BC</a:t>
            </a:r>
            <a:endParaRPr lang="en-AU" sz="4800" b="1" dirty="0">
              <a:effectLst>
                <a:outerShdw blurRad="38100" dist="38100" dir="2700000" algn="tl">
                  <a:srgbClr val="000000">
                    <a:alpha val="43137"/>
                  </a:srgbClr>
                </a:outerShdw>
              </a:effectLst>
            </a:endParaRPr>
          </a:p>
        </p:txBody>
      </p:sp>
      <p:sp>
        <p:nvSpPr>
          <p:cNvPr id="3" name="Rectangle 2"/>
          <p:cNvSpPr/>
          <p:nvPr/>
        </p:nvSpPr>
        <p:spPr>
          <a:xfrm>
            <a:off x="6012160" y="6304410"/>
            <a:ext cx="2853076" cy="1440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6" name="Picture 5" descr="SSHRC-CRSH_FIP.jpg"/>
          <p:cNvPicPr/>
          <p:nvPr/>
        </p:nvPicPr>
        <p:blipFill>
          <a:blip r:embed="rId3" cstate="print"/>
          <a:stretch>
            <a:fillRect/>
          </a:stretch>
        </p:blipFill>
        <p:spPr>
          <a:xfrm>
            <a:off x="6026128" y="6321314"/>
            <a:ext cx="2825140" cy="129540"/>
          </a:xfrm>
          <a:prstGeom prst="rect">
            <a:avLst/>
          </a:prstGeom>
        </p:spPr>
      </p:pic>
    </p:spTree>
    <p:extLst>
      <p:ext uri="{BB962C8B-B14F-4D97-AF65-F5344CB8AC3E}">
        <p14:creationId xmlns:p14="http://schemas.microsoft.com/office/powerpoint/2010/main" val="195908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2007"/>
            <a:ext cx="2448106" cy="600164"/>
          </a:xfrm>
          <a:prstGeom prst="rect">
            <a:avLst/>
          </a:prstGeom>
        </p:spPr>
        <p:txBody>
          <a:bodyPr wrap="none">
            <a:spAutoFit/>
          </a:bodyPr>
          <a:lstStyle/>
          <a:p>
            <a:pPr fontAlgn="base">
              <a:spcBef>
                <a:spcPct val="0"/>
              </a:spcBef>
              <a:spcAft>
                <a:spcPct val="0"/>
              </a:spcAft>
            </a:pPr>
            <a:r>
              <a:rPr lang="en-US" sz="3300" dirty="0" smtClean="0">
                <a:solidFill>
                  <a:srgbClr val="164C6C"/>
                </a:solidFill>
                <a:cs typeface="Arial" charset="0"/>
              </a:rPr>
              <a:t>Participants</a:t>
            </a:r>
            <a:endParaRPr lang="en-CA" sz="3300" dirty="0">
              <a:solidFill>
                <a:prstClr val="black"/>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69236408"/>
              </p:ext>
            </p:extLst>
          </p:nvPr>
        </p:nvGraphicFramePr>
        <p:xfrm>
          <a:off x="457200" y="2037207"/>
          <a:ext cx="4572000" cy="3552033"/>
        </p:xfrm>
        <a:graphic>
          <a:graphicData uri="http://schemas.openxmlformats.org/drawingml/2006/table">
            <a:tbl>
              <a:tblPr/>
              <a:tblGrid>
                <a:gridCol w="1415562"/>
                <a:gridCol w="1140774"/>
                <a:gridCol w="948045"/>
                <a:gridCol w="1067619"/>
              </a:tblGrid>
              <a:tr h="595958">
                <a:tc gridSpan="4">
                  <a:txBody>
                    <a:bodyPr/>
                    <a:lstStyle/>
                    <a:p>
                      <a:pPr algn="ctr"/>
                      <a:r>
                        <a:rPr kumimoji="0" lang="en-CA" sz="1800" b="1" kern="1200" dirty="0" smtClean="0">
                          <a:solidFill>
                            <a:schemeClr val="tx1"/>
                          </a:solidFill>
                          <a:latin typeface="Calibri" pitchFamily="34" charset="0"/>
                          <a:ea typeface="+mn-ea"/>
                          <a:cs typeface="+mn-cs"/>
                        </a:rPr>
                        <a:t>Age &amp; Gender of Home Share Providers</a:t>
                      </a:r>
                      <a:endParaRPr kumimoji="0" lang="en-CA" sz="1800" kern="1200" dirty="0" smtClean="0">
                        <a:solidFill>
                          <a:schemeClr val="tx1"/>
                        </a:solidFill>
                        <a:latin typeface="Calibri" pitchFamily="34" charset="0"/>
                        <a:ea typeface="+mn-ea"/>
                        <a:cs typeface="+mn-cs"/>
                      </a:endParaRPr>
                    </a:p>
                    <a:p>
                      <a:pPr algn="ctr"/>
                      <a:r>
                        <a:rPr kumimoji="0" lang="en-CA" sz="1800" b="1" kern="1200" dirty="0" smtClean="0">
                          <a:solidFill>
                            <a:schemeClr val="tx1"/>
                          </a:solidFill>
                          <a:latin typeface="Calibri" pitchFamily="34" charset="0"/>
                          <a:ea typeface="+mn-ea"/>
                          <a:cs typeface="+mn-cs"/>
                        </a:rPr>
                        <a:t> Represented in Study</a:t>
                      </a:r>
                      <a:endParaRPr lang="en-CA" sz="110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03219">
                <a:tc gridSpan="2">
                  <a:txBody>
                    <a:bodyPr/>
                    <a:lstStyle/>
                    <a:p>
                      <a:pPr marL="0" marR="0" algn="ctr">
                        <a:lnSpc>
                          <a:spcPct val="115000"/>
                        </a:lnSpc>
                        <a:spcBef>
                          <a:spcPts val="0"/>
                        </a:spcBef>
                        <a:spcAft>
                          <a:spcPts val="1000"/>
                        </a:spcAft>
                      </a:pPr>
                      <a:r>
                        <a:rPr lang="en-US" sz="1400" dirty="0" smtClean="0">
                          <a:latin typeface="Calibri"/>
                          <a:ea typeface="Calibri"/>
                          <a:cs typeface="Times New Roman"/>
                        </a:rPr>
                        <a:t>Age</a:t>
                      </a:r>
                      <a:endParaRPr lang="en-CA" sz="1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c hMerge="1">
                  <a:txBody>
                    <a:bodyPr/>
                    <a:lstStyle/>
                    <a:p>
                      <a:endParaRPr lang="en-CA"/>
                    </a:p>
                  </a:txBody>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Male</a:t>
                      </a:r>
                      <a:endParaRPr lang="en-CA" sz="1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c>
                  <a:txBody>
                    <a:bodyPr/>
                    <a:lstStyle/>
                    <a:p>
                      <a:pPr marL="0" marR="0" algn="ctr">
                        <a:lnSpc>
                          <a:spcPct val="115000"/>
                        </a:lnSpc>
                        <a:spcBef>
                          <a:spcPts val="0"/>
                        </a:spcBef>
                        <a:spcAft>
                          <a:spcPts val="1000"/>
                        </a:spcAft>
                      </a:pPr>
                      <a:r>
                        <a:rPr lang="en-US" sz="1400" dirty="0" smtClean="0">
                          <a:latin typeface="Calibri"/>
                          <a:ea typeface="Calibri"/>
                          <a:cs typeface="Times New Roman"/>
                        </a:rPr>
                        <a:t>Female</a:t>
                      </a:r>
                      <a:endParaRPr lang="en-CA" sz="1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19 – 30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latin typeface="Calibri"/>
                          <a:ea typeface="Calibri"/>
                          <a:cs typeface="Times New Roman"/>
                        </a:rPr>
                        <a:t>2</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c rowSpan="6">
                  <a:txBody>
                    <a:bodyPr/>
                    <a:lstStyle/>
                    <a:p>
                      <a:pPr algn="ctr"/>
                      <a:r>
                        <a:rPr lang="en-US" b="1" dirty="0" smtClean="0">
                          <a:latin typeface="Calibri" pitchFamily="34" charset="0"/>
                        </a:rPr>
                        <a:t>7</a:t>
                      </a:r>
                      <a:endParaRPr lang="en-CA" b="1" dirty="0">
                        <a:latin typeface="Calibri" pitchFamily="34" charset="0"/>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c rowSpan="6">
                  <a:txBody>
                    <a:bodyPr/>
                    <a:lstStyle/>
                    <a:p>
                      <a:pPr algn="ctr"/>
                      <a:r>
                        <a:rPr lang="en-US" b="1" dirty="0" smtClean="0">
                          <a:latin typeface="Calibri" pitchFamily="34" charset="0"/>
                        </a:rPr>
                        <a:t>33</a:t>
                      </a:r>
                      <a:endParaRPr lang="en-CA" b="1" dirty="0">
                        <a:latin typeface="Calibri" pitchFamily="34" charset="0"/>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31 – 40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latin typeface="Calibri"/>
                          <a:ea typeface="Calibri"/>
                          <a:cs typeface="Times New Roman"/>
                        </a:rPr>
                        <a:t>5</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dirty="0"/>
                    </a:p>
                  </a:txBody>
                  <a:tcPr marL="65784" marR="65784" marT="0" marB="0" anchor="ctr"/>
                </a:tc>
                <a:tc vMerge="1">
                  <a:txBody>
                    <a:bodyPr/>
                    <a:lstStyle/>
                    <a:p>
                      <a:endParaRPr lang="en-CA" dirty="0"/>
                    </a:p>
                  </a:txBody>
                  <a:tcPr marL="65784" marR="65784" marT="0" marB="0" anchor="ct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41 – 50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a:latin typeface="Calibri"/>
                          <a:ea typeface="Calibri"/>
                          <a:cs typeface="Times New Roman"/>
                        </a:rPr>
                        <a:t>13</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dirty="0"/>
                    </a:p>
                  </a:txBody>
                  <a:tcPr marL="65784" marR="65784" marT="0" marB="0" anchor="ctr"/>
                </a:tc>
                <a:tc vMerge="1">
                  <a:txBody>
                    <a:bodyPr/>
                    <a:lstStyle/>
                    <a:p>
                      <a:endParaRPr lang="en-CA" dirty="0"/>
                    </a:p>
                  </a:txBody>
                  <a:tcPr marL="65784" marR="65784" marT="0" marB="0" anchor="ct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51 – 60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latin typeface="Calibri"/>
                          <a:ea typeface="Calibri"/>
                          <a:cs typeface="Times New Roman"/>
                        </a:rPr>
                        <a:t>15</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dirty="0"/>
                    </a:p>
                  </a:txBody>
                  <a:tcPr marL="65784" marR="65784" marT="0" marB="0" anchor="ctr"/>
                </a:tc>
                <a:tc vMerge="1">
                  <a:txBody>
                    <a:bodyPr/>
                    <a:lstStyle/>
                    <a:p>
                      <a:endParaRPr lang="en-CA" dirty="0"/>
                    </a:p>
                  </a:txBody>
                  <a:tcPr marL="65784" marR="65784" marT="0" marB="0" anchor="ct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61 – 70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latin typeface="Calibri"/>
                          <a:ea typeface="Calibri"/>
                          <a:cs typeface="Times New Roman"/>
                        </a:rPr>
                        <a:t>5</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dirty="0"/>
                    </a:p>
                  </a:txBody>
                  <a:tcPr marL="65784" marR="65784" marT="0" marB="0" anchor="ctr"/>
                </a:tc>
                <a:tc vMerge="1">
                  <a:txBody>
                    <a:bodyPr/>
                    <a:lstStyle/>
                    <a:p>
                      <a:endParaRPr lang="en-CA" dirty="0"/>
                    </a:p>
                  </a:txBody>
                  <a:tcPr marL="65784" marR="65784" marT="0" marB="0" anchor="ctr"/>
                </a:tc>
              </a:tr>
              <a:tr h="367969">
                <a:tc>
                  <a:txBody>
                    <a:bodyPr/>
                    <a:lstStyle/>
                    <a:p>
                      <a:pPr marL="0" marR="0" algn="ctr">
                        <a:lnSpc>
                          <a:spcPct val="115000"/>
                        </a:lnSpc>
                        <a:spcBef>
                          <a:spcPts val="0"/>
                        </a:spcBef>
                        <a:spcAft>
                          <a:spcPts val="0"/>
                        </a:spcAft>
                      </a:pPr>
                      <a:r>
                        <a:rPr lang="en-CA" sz="1100" b="1" dirty="0">
                          <a:latin typeface="Calibri"/>
                          <a:ea typeface="Calibri"/>
                          <a:cs typeface="Times New Roman"/>
                        </a:rPr>
                        <a:t>71 years &amp; over </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a:latin typeface="Calibri"/>
                          <a:ea typeface="Calibri"/>
                          <a:cs typeface="Times New Roman"/>
                        </a:rPr>
                        <a:t>0</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dirty="0"/>
                    </a:p>
                  </a:txBody>
                  <a:tcPr marL="65784" marR="65784" marT="0" marB="0" anchor="ctr"/>
                </a:tc>
                <a:tc vMerge="1">
                  <a:txBody>
                    <a:bodyPr/>
                    <a:lstStyle/>
                    <a:p>
                      <a:endParaRPr lang="en-CA" dirty="0"/>
                    </a:p>
                  </a:txBody>
                  <a:tcPr marL="65784" marR="65784" marT="0" marB="0" anchor="ctr"/>
                </a:tc>
              </a:tr>
              <a:tr h="445042">
                <a:tc gridSpan="3">
                  <a:txBody>
                    <a:bodyPr/>
                    <a:lstStyle/>
                    <a:p>
                      <a:pPr marL="0" marR="0" algn="r">
                        <a:lnSpc>
                          <a:spcPct val="115000"/>
                        </a:lnSpc>
                        <a:spcBef>
                          <a:spcPts val="0"/>
                        </a:spcBef>
                        <a:spcAft>
                          <a:spcPts val="1000"/>
                        </a:spcAft>
                      </a:pPr>
                      <a:r>
                        <a:rPr kumimoji="0" lang="en-CA" sz="1300" b="1" kern="1200" dirty="0" smtClean="0">
                          <a:solidFill>
                            <a:schemeClr val="tx1"/>
                          </a:solidFill>
                          <a:latin typeface="Calibri" pitchFamily="34" charset="0"/>
                          <a:ea typeface="+mn-ea"/>
                          <a:cs typeface="+mn-cs"/>
                        </a:rPr>
                        <a:t>Total #</a:t>
                      </a:r>
                      <a:r>
                        <a:rPr kumimoji="0" lang="en-CA" sz="1300" b="1" kern="1200" baseline="0" dirty="0" smtClean="0">
                          <a:solidFill>
                            <a:schemeClr val="tx1"/>
                          </a:solidFill>
                          <a:latin typeface="Calibri" pitchFamily="34" charset="0"/>
                          <a:ea typeface="+mn-ea"/>
                          <a:cs typeface="+mn-cs"/>
                        </a:rPr>
                        <a:t> of Home Share Providers Represented </a:t>
                      </a:r>
                      <a:r>
                        <a:rPr kumimoji="0" lang="en-CA" sz="1200" b="0" kern="1200" baseline="0" dirty="0" smtClean="0">
                          <a:solidFill>
                            <a:schemeClr val="tx1"/>
                          </a:solidFill>
                          <a:latin typeface="Calibri" pitchFamily="34" charset="0"/>
                          <a:ea typeface="+mn-ea"/>
                          <a:cs typeface="+mn-cs"/>
                          <a:sym typeface="Wingdings" pitchFamily="2" charset="2"/>
                        </a:rPr>
                        <a:t></a:t>
                      </a:r>
                      <a:endParaRPr lang="en-CA" sz="1200" b="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marL="0" marR="0" algn="ctr">
                        <a:lnSpc>
                          <a:spcPct val="115000"/>
                        </a:lnSpc>
                        <a:spcBef>
                          <a:spcPts val="0"/>
                        </a:spcBef>
                        <a:spcAft>
                          <a:spcPts val="1000"/>
                        </a:spcAft>
                      </a:pPr>
                      <a:r>
                        <a:rPr kumimoji="0" lang="en-CA" sz="1800" b="1" kern="1200" dirty="0" smtClean="0">
                          <a:solidFill>
                            <a:schemeClr val="tx1"/>
                          </a:solidFill>
                          <a:latin typeface="Calibri" pitchFamily="34" charset="0"/>
                          <a:ea typeface="+mn-ea"/>
                          <a:cs typeface="+mn-cs"/>
                        </a:rPr>
                        <a:t>40</a:t>
                      </a:r>
                      <a:endParaRPr lang="en-CA" sz="1800" b="1"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52613342"/>
              </p:ext>
            </p:extLst>
          </p:nvPr>
        </p:nvGraphicFramePr>
        <p:xfrm>
          <a:off x="5653454" y="2037207"/>
          <a:ext cx="3024554" cy="3552033"/>
        </p:xfrm>
        <a:graphic>
          <a:graphicData uri="http://schemas.openxmlformats.org/drawingml/2006/table">
            <a:tbl>
              <a:tblPr/>
              <a:tblGrid>
                <a:gridCol w="1512277"/>
                <a:gridCol w="1512277"/>
              </a:tblGrid>
              <a:tr h="591693">
                <a:tc gridSpan="2">
                  <a:txBody>
                    <a:bodyPr/>
                    <a:lstStyle/>
                    <a:p>
                      <a:pPr marL="0" marR="0" algn="ctr">
                        <a:lnSpc>
                          <a:spcPct val="115000"/>
                        </a:lnSpc>
                        <a:spcBef>
                          <a:spcPts val="0"/>
                        </a:spcBef>
                        <a:spcAft>
                          <a:spcPts val="1000"/>
                        </a:spcAft>
                      </a:pPr>
                      <a:r>
                        <a:rPr kumimoji="0" lang="en-CA" sz="1800" b="1" kern="1200" dirty="0" smtClean="0">
                          <a:solidFill>
                            <a:schemeClr val="tx1"/>
                          </a:solidFill>
                          <a:latin typeface="Calibri" pitchFamily="34" charset="0"/>
                          <a:ea typeface="+mn-ea"/>
                          <a:cs typeface="+mn-cs"/>
                        </a:rPr>
                        <a:t>Home Share Providers: Years of experience as a HSP?</a:t>
                      </a:r>
                      <a:endParaRPr lang="en-CA" sz="140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0" marR="0" algn="ctr">
                        <a:lnSpc>
                          <a:spcPct val="115000"/>
                        </a:lnSpc>
                        <a:spcBef>
                          <a:spcPts val="0"/>
                        </a:spcBef>
                        <a:spcAft>
                          <a:spcPts val="1000"/>
                        </a:spcAft>
                      </a:pP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57741">
                <a:tc>
                  <a:txBody>
                    <a:bodyPr/>
                    <a:lstStyle/>
                    <a:p>
                      <a:pPr marL="0" marR="0" algn="ctr">
                        <a:lnSpc>
                          <a:spcPct val="115000"/>
                        </a:lnSpc>
                        <a:spcBef>
                          <a:spcPts val="0"/>
                        </a:spcBef>
                        <a:spcAft>
                          <a:spcPts val="0"/>
                        </a:spcAft>
                      </a:pPr>
                      <a:r>
                        <a:rPr lang="en-CA" sz="1400" b="1" dirty="0">
                          <a:latin typeface="Calibri"/>
                          <a:ea typeface="Calibri"/>
                          <a:cs typeface="Times New Roman"/>
                        </a:rPr>
                        <a:t>0 - 2 </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smtClean="0">
                          <a:solidFill>
                            <a:srgbClr val="0070C0"/>
                          </a:solidFill>
                          <a:latin typeface="Calibri"/>
                          <a:ea typeface="Calibri"/>
                          <a:cs typeface="Times New Roman"/>
                        </a:rPr>
                        <a:t>20</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41">
                <a:tc>
                  <a:txBody>
                    <a:bodyPr/>
                    <a:lstStyle/>
                    <a:p>
                      <a:pPr marL="0" marR="0" algn="ctr">
                        <a:lnSpc>
                          <a:spcPct val="115000"/>
                        </a:lnSpc>
                        <a:spcBef>
                          <a:spcPts val="0"/>
                        </a:spcBef>
                        <a:spcAft>
                          <a:spcPts val="0"/>
                        </a:spcAft>
                      </a:pPr>
                      <a:r>
                        <a:rPr lang="en-CA" sz="1400" b="1" dirty="0">
                          <a:latin typeface="Calibri"/>
                          <a:ea typeface="Calibri"/>
                          <a:cs typeface="Times New Roman"/>
                        </a:rPr>
                        <a:t>3 – 5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smtClean="0">
                          <a:solidFill>
                            <a:srgbClr val="0070C0"/>
                          </a:solidFill>
                          <a:latin typeface="Calibri"/>
                          <a:ea typeface="Calibri"/>
                          <a:cs typeface="Times New Roman"/>
                        </a:rPr>
                        <a:t>6</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41">
                <a:tc>
                  <a:txBody>
                    <a:bodyPr/>
                    <a:lstStyle/>
                    <a:p>
                      <a:pPr marL="0" marR="0" algn="ctr">
                        <a:lnSpc>
                          <a:spcPct val="115000"/>
                        </a:lnSpc>
                        <a:spcBef>
                          <a:spcPts val="0"/>
                        </a:spcBef>
                        <a:spcAft>
                          <a:spcPts val="0"/>
                        </a:spcAft>
                      </a:pPr>
                      <a:r>
                        <a:rPr lang="en-CA" sz="1400" b="1" dirty="0">
                          <a:latin typeface="Calibri"/>
                          <a:ea typeface="Calibri"/>
                          <a:cs typeface="Times New Roman"/>
                        </a:rPr>
                        <a:t>6 – 10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a:solidFill>
                            <a:srgbClr val="0070C0"/>
                          </a:solidFill>
                          <a:latin typeface="Calibri"/>
                          <a:ea typeface="Calibri"/>
                          <a:cs typeface="Times New Roman"/>
                        </a:rPr>
                        <a:t>5</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41">
                <a:tc>
                  <a:txBody>
                    <a:bodyPr/>
                    <a:lstStyle/>
                    <a:p>
                      <a:pPr marL="0" marR="0" algn="ctr">
                        <a:lnSpc>
                          <a:spcPct val="115000"/>
                        </a:lnSpc>
                        <a:spcBef>
                          <a:spcPts val="0"/>
                        </a:spcBef>
                        <a:spcAft>
                          <a:spcPts val="0"/>
                        </a:spcAft>
                      </a:pPr>
                      <a:r>
                        <a:rPr lang="en-CA" sz="1400" b="1" dirty="0">
                          <a:latin typeface="Calibri"/>
                          <a:ea typeface="Calibri"/>
                          <a:cs typeface="Times New Roman"/>
                        </a:rPr>
                        <a:t>11 – 20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smtClean="0">
                          <a:solidFill>
                            <a:srgbClr val="0070C0"/>
                          </a:solidFill>
                          <a:latin typeface="Calibri"/>
                          <a:ea typeface="Calibri"/>
                          <a:cs typeface="Times New Roman"/>
                        </a:rPr>
                        <a:t>8</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41">
                <a:tc>
                  <a:txBody>
                    <a:bodyPr/>
                    <a:lstStyle/>
                    <a:p>
                      <a:pPr marL="0" marR="0" algn="ctr">
                        <a:lnSpc>
                          <a:spcPct val="115000"/>
                        </a:lnSpc>
                        <a:spcBef>
                          <a:spcPts val="0"/>
                        </a:spcBef>
                        <a:spcAft>
                          <a:spcPts val="0"/>
                        </a:spcAft>
                      </a:pPr>
                      <a:r>
                        <a:rPr lang="en-CA" sz="1400" b="1" dirty="0">
                          <a:latin typeface="Calibri"/>
                          <a:ea typeface="Calibri"/>
                          <a:cs typeface="Times New Roman"/>
                        </a:rPr>
                        <a:t>over 20 years</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a:solidFill>
                            <a:srgbClr val="0070C0"/>
                          </a:solidFill>
                          <a:latin typeface="Calibri"/>
                          <a:ea typeface="Calibri"/>
                          <a:cs typeface="Times New Roman"/>
                        </a:rPr>
                        <a:t>2</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92">
                <a:tc>
                  <a:txBody>
                    <a:bodyPr/>
                    <a:lstStyle/>
                    <a:p>
                      <a:pPr marL="0" marR="0" algn="r">
                        <a:lnSpc>
                          <a:spcPct val="115000"/>
                        </a:lnSpc>
                        <a:spcBef>
                          <a:spcPts val="0"/>
                        </a:spcBef>
                        <a:spcAft>
                          <a:spcPts val="0"/>
                        </a:spcAft>
                      </a:pPr>
                      <a:r>
                        <a:rPr lang="en-CA" sz="1400" b="1" dirty="0">
                          <a:latin typeface="Calibri"/>
                          <a:ea typeface="Calibri"/>
                          <a:cs typeface="Times New Roman"/>
                        </a:rPr>
                        <a:t>Total # of HSPs represented </a:t>
                      </a:r>
                      <a:r>
                        <a:rPr lang="en-CA" sz="1400" b="1" dirty="0" smtClean="0">
                          <a:latin typeface="Calibri"/>
                          <a:ea typeface="Calibri"/>
                          <a:cs typeface="Times New Roman"/>
                        </a:rPr>
                        <a:t> </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800" b="1" dirty="0" smtClean="0">
                          <a:latin typeface="Calibri"/>
                          <a:ea typeface="Calibri"/>
                          <a:cs typeface="Times New Roman"/>
                        </a:rPr>
                        <a:t>40</a:t>
                      </a:r>
                      <a:endParaRPr lang="en-CA"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2280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260648"/>
            <a:ext cx="2448106" cy="600164"/>
          </a:xfrm>
          <a:prstGeom prst="rect">
            <a:avLst/>
          </a:prstGeom>
        </p:spPr>
        <p:txBody>
          <a:bodyPr wrap="none">
            <a:spAutoFit/>
          </a:bodyPr>
          <a:lstStyle/>
          <a:p>
            <a:pPr fontAlgn="base">
              <a:spcBef>
                <a:spcPct val="0"/>
              </a:spcBef>
              <a:spcAft>
                <a:spcPct val="0"/>
              </a:spcAft>
            </a:pPr>
            <a:r>
              <a:rPr lang="en-US" sz="3300" dirty="0" smtClean="0">
                <a:solidFill>
                  <a:srgbClr val="164C6C"/>
                </a:solidFill>
                <a:cs typeface="Arial" charset="0"/>
              </a:rPr>
              <a:t>Participants</a:t>
            </a:r>
            <a:endParaRPr lang="en-CA" sz="3300" dirty="0">
              <a:solidFill>
                <a:srgbClr val="FF0000"/>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75418669"/>
              </p:ext>
            </p:extLst>
          </p:nvPr>
        </p:nvGraphicFramePr>
        <p:xfrm>
          <a:off x="2360038" y="1879600"/>
          <a:ext cx="4572000" cy="3637632"/>
        </p:xfrm>
        <a:graphic>
          <a:graphicData uri="http://schemas.openxmlformats.org/drawingml/2006/table">
            <a:tbl>
              <a:tblPr/>
              <a:tblGrid>
                <a:gridCol w="1415562"/>
                <a:gridCol w="1140774"/>
                <a:gridCol w="948045"/>
                <a:gridCol w="1067619"/>
              </a:tblGrid>
              <a:tr h="595958">
                <a:tc gridSpan="4">
                  <a:txBody>
                    <a:bodyPr/>
                    <a:lstStyle/>
                    <a:p>
                      <a:pPr algn="ctr"/>
                      <a:r>
                        <a:rPr kumimoji="0" lang="en-CA" sz="1800" b="1" kern="1200" dirty="0" smtClean="0">
                          <a:solidFill>
                            <a:schemeClr val="tx1"/>
                          </a:solidFill>
                          <a:latin typeface="Calibri" pitchFamily="34" charset="0"/>
                          <a:ea typeface="+mn-ea"/>
                          <a:cs typeface="+mn-cs"/>
                        </a:rPr>
                        <a:t>Age &amp; Gender of Self Advocates</a:t>
                      </a:r>
                      <a:endParaRPr kumimoji="0" lang="en-CA" sz="1800" kern="1200" dirty="0" smtClean="0">
                        <a:solidFill>
                          <a:schemeClr val="tx1"/>
                        </a:solidFill>
                        <a:latin typeface="Calibri" pitchFamily="34" charset="0"/>
                        <a:ea typeface="+mn-ea"/>
                        <a:cs typeface="+mn-cs"/>
                      </a:endParaRPr>
                    </a:p>
                    <a:p>
                      <a:pPr algn="ctr"/>
                      <a:r>
                        <a:rPr kumimoji="0" lang="en-CA" sz="1800" b="1" kern="1200" dirty="0" smtClean="0">
                          <a:solidFill>
                            <a:schemeClr val="tx1"/>
                          </a:solidFill>
                          <a:latin typeface="Calibri" pitchFamily="34" charset="0"/>
                          <a:ea typeface="+mn-ea"/>
                          <a:cs typeface="+mn-cs"/>
                        </a:rPr>
                        <a:t> Represented in Study</a:t>
                      </a:r>
                      <a:endParaRPr lang="en-CA" sz="110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03219">
                <a:tc gridSpan="2">
                  <a:txBody>
                    <a:bodyPr/>
                    <a:lstStyle/>
                    <a:p>
                      <a:pPr marL="0" marR="0" algn="ctr">
                        <a:lnSpc>
                          <a:spcPct val="115000"/>
                        </a:lnSpc>
                        <a:spcBef>
                          <a:spcPts val="0"/>
                        </a:spcBef>
                        <a:spcAft>
                          <a:spcPts val="1000"/>
                        </a:spcAft>
                      </a:pPr>
                      <a:r>
                        <a:rPr lang="en-US" sz="1400" dirty="0" smtClean="0">
                          <a:latin typeface="Calibri"/>
                          <a:ea typeface="Calibri"/>
                          <a:cs typeface="Times New Roman"/>
                        </a:rPr>
                        <a:t>Age</a:t>
                      </a:r>
                      <a:endParaRPr lang="en-CA" sz="14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c hMerge="1">
                  <a:txBody>
                    <a:bodyPr/>
                    <a:lstStyle/>
                    <a:p>
                      <a:endParaRPr lang="en-CA"/>
                    </a:p>
                  </a:txBody>
                  <a:tcPr/>
                </a:tc>
                <a:tc>
                  <a:txBody>
                    <a:bodyPr/>
                    <a:lstStyle/>
                    <a:p>
                      <a:pPr marL="0" marR="0" algn="ctr">
                        <a:lnSpc>
                          <a:spcPct val="115000"/>
                        </a:lnSpc>
                        <a:spcBef>
                          <a:spcPts val="0"/>
                        </a:spcBef>
                        <a:spcAft>
                          <a:spcPts val="0"/>
                        </a:spcAft>
                      </a:pPr>
                      <a:r>
                        <a:rPr lang="en-CA" sz="1200" b="1" dirty="0">
                          <a:effectLst/>
                          <a:latin typeface="Calibri"/>
                          <a:ea typeface="Calibri"/>
                          <a:cs typeface="Times New Roman"/>
                        </a:rPr>
                        <a:t>Male</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c>
                  <a:txBody>
                    <a:bodyPr/>
                    <a:lstStyle/>
                    <a:p>
                      <a:pPr marL="0" marR="0" algn="ctr">
                        <a:lnSpc>
                          <a:spcPct val="115000"/>
                        </a:lnSpc>
                        <a:spcBef>
                          <a:spcPts val="0"/>
                        </a:spcBef>
                        <a:spcAft>
                          <a:spcPts val="0"/>
                        </a:spcAft>
                      </a:pPr>
                      <a:r>
                        <a:rPr lang="en-CA" sz="1200" b="1" dirty="0">
                          <a:effectLst/>
                          <a:latin typeface="Calibri"/>
                          <a:ea typeface="Calibri"/>
                          <a:cs typeface="Times New Roman"/>
                        </a:rPr>
                        <a:t>Female</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19 – 30 years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effectLst/>
                          <a:latin typeface="Calibri"/>
                          <a:ea typeface="Calibri"/>
                          <a:cs typeface="Times New Roman"/>
                        </a:rPr>
                        <a:t>26</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c rowSpan="6">
                  <a:txBody>
                    <a:bodyPr/>
                    <a:lstStyle/>
                    <a:p>
                      <a:pPr marL="0" marR="0" algn="ctr">
                        <a:lnSpc>
                          <a:spcPct val="115000"/>
                        </a:lnSpc>
                        <a:spcBef>
                          <a:spcPts val="0"/>
                        </a:spcBef>
                        <a:spcAft>
                          <a:spcPts val="0"/>
                        </a:spcAft>
                      </a:pPr>
                      <a:r>
                        <a:rPr lang="en-CA" sz="1800" b="1" dirty="0" smtClean="0">
                          <a:effectLst/>
                          <a:latin typeface="Calibri"/>
                          <a:ea typeface="Calibri"/>
                          <a:cs typeface="Times New Roman"/>
                        </a:rPr>
                        <a:t>35</a:t>
                      </a:r>
                      <a:endParaRPr lang="en-CA"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c rowSpan="6">
                  <a:txBody>
                    <a:bodyPr/>
                    <a:lstStyle/>
                    <a:p>
                      <a:pPr marL="0" marR="0" algn="ctr">
                        <a:lnSpc>
                          <a:spcPct val="115000"/>
                        </a:lnSpc>
                        <a:spcBef>
                          <a:spcPts val="0"/>
                        </a:spcBef>
                        <a:spcAft>
                          <a:spcPts val="0"/>
                        </a:spcAft>
                      </a:pPr>
                      <a:r>
                        <a:rPr lang="en-CA" sz="1800" b="1" dirty="0" smtClean="0">
                          <a:effectLst/>
                          <a:latin typeface="Calibri"/>
                          <a:ea typeface="Calibri"/>
                          <a:cs typeface="Times New Roman"/>
                        </a:rPr>
                        <a:t>25</a:t>
                      </a:r>
                      <a:endParaRPr lang="en-CA"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accent6">
                        <a:lumMod val="20000"/>
                        <a:lumOff val="80000"/>
                      </a:schemeClr>
                    </a:solidFill>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31 – 40 years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10</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a:p>
                  </a:txBody>
                  <a:tcPr/>
                </a:tc>
                <a:tc vMerge="1">
                  <a:txBody>
                    <a:bodyPr/>
                    <a:lstStyle/>
                    <a:p>
                      <a:endParaRPr lang="en-CA"/>
                    </a:p>
                  </a:txBody>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41 – 50 years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a:effectLst/>
                          <a:latin typeface="Calibri"/>
                          <a:ea typeface="Calibri"/>
                          <a:cs typeface="Times New Roman"/>
                        </a:rPr>
                        <a:t>10</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a:p>
                  </a:txBody>
                  <a:tcPr/>
                </a:tc>
                <a:tc vMerge="1">
                  <a:txBody>
                    <a:bodyPr/>
                    <a:lstStyle/>
                    <a:p>
                      <a:endParaRPr lang="en-CA"/>
                    </a:p>
                  </a:txBody>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51 – 60 years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smtClean="0">
                          <a:effectLst/>
                          <a:latin typeface="Calibri"/>
                          <a:ea typeface="Calibri"/>
                          <a:cs typeface="Times New Roman"/>
                        </a:rPr>
                        <a:t>9</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a:p>
                  </a:txBody>
                  <a:tcPr/>
                </a:tc>
                <a:tc vMerge="1">
                  <a:txBody>
                    <a:bodyPr/>
                    <a:lstStyle/>
                    <a:p>
                      <a:endParaRPr lang="en-CA"/>
                    </a:p>
                  </a:txBody>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61 – 70 years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4</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a:p>
                  </a:txBody>
                  <a:tcPr/>
                </a:tc>
                <a:tc vMerge="1">
                  <a:txBody>
                    <a:bodyPr/>
                    <a:lstStyle/>
                    <a:p>
                      <a:endParaRPr lang="en-CA"/>
                    </a:p>
                  </a:txBody>
                  <a:tcPr/>
                </a:tc>
              </a:tr>
              <a:tr h="367969">
                <a:tc>
                  <a:txBody>
                    <a:bodyPr/>
                    <a:lstStyle/>
                    <a:p>
                      <a:pPr marL="0" marR="0" algn="ctr">
                        <a:lnSpc>
                          <a:spcPct val="115000"/>
                        </a:lnSpc>
                        <a:spcBef>
                          <a:spcPts val="0"/>
                        </a:spcBef>
                        <a:spcAft>
                          <a:spcPts val="0"/>
                        </a:spcAft>
                      </a:pPr>
                      <a:r>
                        <a:rPr lang="en-CA" sz="1100" b="1" dirty="0">
                          <a:effectLst/>
                          <a:latin typeface="Calibri"/>
                          <a:ea typeface="Calibri"/>
                          <a:cs typeface="Times New Roman"/>
                        </a:rPr>
                        <a:t>71 years &amp; over </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CA" sz="1400" dirty="0">
                          <a:effectLst/>
                          <a:latin typeface="Calibri"/>
                          <a:ea typeface="Calibri"/>
                          <a:cs typeface="Times New Roman"/>
                        </a:rPr>
                        <a:t>1</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solidFill>
                      <a:schemeClr val="accent6">
                        <a:lumMod val="20000"/>
                        <a:lumOff val="80000"/>
                      </a:schemeClr>
                    </a:solidFill>
                  </a:tcPr>
                </a:tc>
                <a:tc vMerge="1">
                  <a:txBody>
                    <a:bodyPr/>
                    <a:lstStyle/>
                    <a:p>
                      <a:endParaRPr lang="en-CA"/>
                    </a:p>
                  </a:txBody>
                  <a:tcPr/>
                </a:tc>
                <a:tc vMerge="1">
                  <a:txBody>
                    <a:bodyPr/>
                    <a:lstStyle/>
                    <a:p>
                      <a:endParaRPr lang="en-CA"/>
                    </a:p>
                  </a:txBody>
                  <a:tcPr/>
                </a:tc>
              </a:tr>
              <a:tr h="530641">
                <a:tc gridSpan="3">
                  <a:txBody>
                    <a:bodyPr/>
                    <a:lstStyle/>
                    <a:p>
                      <a:pPr marL="0" marR="0" algn="r">
                        <a:lnSpc>
                          <a:spcPct val="115000"/>
                        </a:lnSpc>
                        <a:spcBef>
                          <a:spcPts val="0"/>
                        </a:spcBef>
                        <a:spcAft>
                          <a:spcPts val="1000"/>
                        </a:spcAft>
                      </a:pPr>
                      <a:r>
                        <a:rPr kumimoji="0" lang="en-CA" sz="1400" b="1" kern="1200" dirty="0" smtClean="0">
                          <a:solidFill>
                            <a:schemeClr val="tx1"/>
                          </a:solidFill>
                          <a:latin typeface="Calibri" pitchFamily="34" charset="0"/>
                          <a:ea typeface="+mn-ea"/>
                          <a:cs typeface="+mn-cs"/>
                        </a:rPr>
                        <a:t>Total #</a:t>
                      </a:r>
                      <a:r>
                        <a:rPr kumimoji="0" lang="en-CA" sz="1400" b="1" kern="1200" baseline="0" dirty="0" smtClean="0">
                          <a:solidFill>
                            <a:schemeClr val="tx1"/>
                          </a:solidFill>
                          <a:latin typeface="Calibri" pitchFamily="34" charset="0"/>
                          <a:ea typeface="+mn-ea"/>
                          <a:cs typeface="+mn-cs"/>
                        </a:rPr>
                        <a:t> of Self Advocates Represented </a:t>
                      </a:r>
                      <a:r>
                        <a:rPr kumimoji="0" lang="en-CA" sz="1400" b="0" kern="1200" baseline="0" dirty="0" smtClean="0">
                          <a:solidFill>
                            <a:schemeClr val="tx1"/>
                          </a:solidFill>
                          <a:latin typeface="Calibri" pitchFamily="34" charset="0"/>
                          <a:ea typeface="+mn-ea"/>
                          <a:cs typeface="+mn-cs"/>
                          <a:sym typeface="Wingdings" pitchFamily="2" charset="2"/>
                        </a:rPr>
                        <a:t></a:t>
                      </a:r>
                      <a:endParaRPr lang="en-CA" sz="1400" b="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marL="0" marR="0" algn="ctr">
                        <a:lnSpc>
                          <a:spcPct val="115000"/>
                        </a:lnSpc>
                        <a:spcBef>
                          <a:spcPts val="0"/>
                        </a:spcBef>
                        <a:spcAft>
                          <a:spcPts val="1000"/>
                        </a:spcAft>
                      </a:pPr>
                      <a:r>
                        <a:rPr kumimoji="0" lang="en-CA" sz="1800" b="1" kern="1200" dirty="0" smtClean="0">
                          <a:solidFill>
                            <a:schemeClr val="tx1"/>
                          </a:solidFill>
                          <a:latin typeface="Calibri" pitchFamily="34" charset="0"/>
                          <a:ea typeface="+mn-ea"/>
                          <a:cs typeface="+mn-cs"/>
                        </a:rPr>
                        <a:t>60</a:t>
                      </a:r>
                      <a:endParaRPr lang="en-CA" sz="1800" b="1"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7798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Self Advocates: Range of Need</a:t>
            </a:r>
            <a:endParaRPr lang="en-CA" dirty="0">
              <a:solidFill>
                <a:schemeClr val="accent3">
                  <a:lumMod val="75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68708583"/>
              </p:ext>
            </p:extLst>
          </p:nvPr>
        </p:nvGraphicFramePr>
        <p:xfrm>
          <a:off x="749300" y="1752600"/>
          <a:ext cx="7594600" cy="3505200"/>
        </p:xfrm>
        <a:graphic>
          <a:graphicData uri="http://schemas.openxmlformats.org/drawingml/2006/table">
            <a:tbl>
              <a:tblPr firstRow="1" bandRow="1">
                <a:tableStyleId>{5C22544A-7EE6-4342-B048-85BDC9FD1C3A}</a:tableStyleId>
              </a:tblPr>
              <a:tblGrid>
                <a:gridCol w="6268146"/>
                <a:gridCol w="1326454"/>
              </a:tblGrid>
              <a:tr h="482600">
                <a:tc gridSpan="2">
                  <a:txBody>
                    <a:bodyPr/>
                    <a:lstStyle/>
                    <a:p>
                      <a:r>
                        <a:rPr lang="en-US" sz="2000" dirty="0" smtClean="0"/>
                        <a:t># of Self Advocates represented</a:t>
                      </a:r>
                      <a:r>
                        <a:rPr lang="en-US" sz="2000" baseline="0" dirty="0" smtClean="0"/>
                        <a:t> in study: 52</a:t>
                      </a:r>
                      <a:endParaRPr lang="en-CA" sz="2000" dirty="0"/>
                    </a:p>
                  </a:txBody>
                  <a:tcPr anchor="ctr" anchorCtr="1"/>
                </a:tc>
                <a:tc hMerge="1">
                  <a:txBody>
                    <a:bodyPr/>
                    <a:lstStyle/>
                    <a:p>
                      <a:endParaRPr lang="en-CA"/>
                    </a:p>
                  </a:txBody>
                  <a:tcPr/>
                </a:tc>
              </a:tr>
              <a:tr h="876300">
                <a:tc>
                  <a:txBody>
                    <a:bodyPr/>
                    <a:lstStyle/>
                    <a:p>
                      <a:r>
                        <a:rPr lang="en-US" sz="1600" b="1" dirty="0" smtClean="0"/>
                        <a:t>Developmental</a:t>
                      </a:r>
                      <a:r>
                        <a:rPr lang="en-US" sz="1600" b="1" baseline="0" dirty="0" smtClean="0"/>
                        <a:t> Disability + Mobility/Sensory Impairment          </a:t>
                      </a:r>
                      <a:r>
                        <a:rPr lang="en-US" sz="1600" baseline="0" dirty="0" smtClean="0"/>
                        <a:t>(e.g., hearing, visual, mobility )</a:t>
                      </a:r>
                    </a:p>
                  </a:txBody>
                  <a:tcPr anchor="ctr"/>
                </a:tc>
                <a:tc>
                  <a:txBody>
                    <a:bodyPr/>
                    <a:lstStyle/>
                    <a:p>
                      <a:r>
                        <a:rPr lang="en-US" sz="2400" b="1" dirty="0" smtClean="0"/>
                        <a:t>24</a:t>
                      </a:r>
                      <a:endParaRPr lang="en-CA" sz="2400" b="1" dirty="0"/>
                    </a:p>
                  </a:txBody>
                  <a:tcPr anchor="ctr" anchorCtr="1"/>
                </a:tc>
              </a:tr>
              <a:tr h="990600">
                <a:tc>
                  <a:txBody>
                    <a:bodyPr/>
                    <a:lstStyle/>
                    <a:p>
                      <a:r>
                        <a:rPr lang="en-US" sz="1600" b="1" dirty="0" smtClean="0"/>
                        <a:t>Developmental Disability + Medical  Concerns                                                  </a:t>
                      </a:r>
                      <a:r>
                        <a:rPr lang="en-US" sz="1600" dirty="0" smtClean="0"/>
                        <a:t>(e.g.,</a:t>
                      </a:r>
                      <a:r>
                        <a:rPr lang="en-US" sz="1600" baseline="0" dirty="0" smtClean="0"/>
                        <a:t> FAS, brain injury, CP, FAS, dual diagnosis,  diabetes, seizures,  incontinence, aging)</a:t>
                      </a:r>
                    </a:p>
                  </a:txBody>
                  <a:tcPr anchor="ctr"/>
                </a:tc>
                <a:tc>
                  <a:txBody>
                    <a:bodyPr/>
                    <a:lstStyle/>
                    <a:p>
                      <a:r>
                        <a:rPr lang="en-US" sz="2400" b="1" dirty="0" smtClean="0"/>
                        <a:t>37</a:t>
                      </a:r>
                      <a:endParaRPr lang="en-CA" sz="2400" b="1" dirty="0"/>
                    </a:p>
                  </a:txBody>
                  <a:tcPr anchor="ctr" anchorCtr="1"/>
                </a:tc>
              </a:tr>
              <a:tr h="571500">
                <a:tc>
                  <a:txBody>
                    <a:bodyPr/>
                    <a:lstStyle/>
                    <a:p>
                      <a:r>
                        <a:rPr lang="en-US" sz="1600" b="1" baseline="0" dirty="0" smtClean="0"/>
                        <a:t>Indicated Behavioural Challenges</a:t>
                      </a:r>
                    </a:p>
                  </a:txBody>
                  <a:tcPr anchor="ctr"/>
                </a:tc>
                <a:tc>
                  <a:txBody>
                    <a:bodyPr/>
                    <a:lstStyle/>
                    <a:p>
                      <a:r>
                        <a:rPr lang="en-US" sz="2400" b="1" dirty="0" smtClean="0"/>
                        <a:t>25</a:t>
                      </a:r>
                      <a:endParaRPr lang="en-CA" sz="2400" b="1" dirty="0"/>
                    </a:p>
                  </a:txBody>
                  <a:tcPr anchor="ctr" anchorCtr="1"/>
                </a:tc>
              </a:tr>
              <a:tr h="584200">
                <a:tc>
                  <a:txBody>
                    <a:bodyPr/>
                    <a:lstStyle/>
                    <a:p>
                      <a:r>
                        <a:rPr lang="en-US" sz="1600" b="1" baseline="0" dirty="0" smtClean="0"/>
                        <a:t>Described as “independent”</a:t>
                      </a:r>
                      <a:endParaRPr lang="en-US" sz="1600" i="1" baseline="0" dirty="0" smtClean="0"/>
                    </a:p>
                  </a:txBody>
                  <a:tcPr anchor="ctr"/>
                </a:tc>
                <a:tc>
                  <a:txBody>
                    <a:bodyPr/>
                    <a:lstStyle/>
                    <a:p>
                      <a:r>
                        <a:rPr lang="en-US" sz="2400" b="1" dirty="0" smtClean="0"/>
                        <a:t>24</a:t>
                      </a:r>
                      <a:endParaRPr lang="en-CA" sz="2400" b="1" dirty="0"/>
                    </a:p>
                  </a:txBody>
                  <a:tcPr anchor="ctr" anchorCtr="1"/>
                </a:tc>
              </a:tr>
            </a:tbl>
          </a:graphicData>
        </a:graphic>
      </p:graphicFrame>
    </p:spTree>
    <p:extLst>
      <p:ext uri="{BB962C8B-B14F-4D97-AF65-F5344CB8AC3E}">
        <p14:creationId xmlns:p14="http://schemas.microsoft.com/office/powerpoint/2010/main" val="78562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1753" y="188640"/>
            <a:ext cx="8534400" cy="864096"/>
          </a:xfrm>
        </p:spPr>
        <p:txBody>
          <a:bodyPr/>
          <a:lstStyle/>
          <a:p>
            <a:r>
              <a:rPr lang="en-US" sz="1800" b="1" dirty="0" smtClean="0">
                <a:solidFill>
                  <a:srgbClr val="0070C0"/>
                </a:solidFill>
                <a:latin typeface="Arial Black" panose="020B0A04020102020204" pitchFamily="34" charset="0"/>
                <a:cs typeface="Aharoni" panose="02010803020104030203" pitchFamily="2" charset="-79"/>
              </a:rPr>
              <a:t>KEY FACTORS:</a:t>
            </a:r>
            <a:r>
              <a:rPr lang="en-US" sz="2000" b="1" dirty="0" smtClean="0">
                <a:solidFill>
                  <a:schemeClr val="accent3"/>
                </a:solidFill>
              </a:rPr>
              <a:t/>
            </a:r>
            <a:br>
              <a:rPr lang="en-US" sz="2000" b="1" dirty="0" smtClean="0">
                <a:solidFill>
                  <a:schemeClr val="accent3"/>
                </a:solidFill>
              </a:rPr>
            </a:br>
            <a:r>
              <a:rPr lang="en-US" sz="3000" b="1" dirty="0" smtClean="0">
                <a:solidFill>
                  <a:schemeClr val="accent3">
                    <a:lumMod val="75000"/>
                  </a:schemeClr>
                </a:solidFill>
              </a:rPr>
              <a:t>1</a:t>
            </a:r>
            <a:r>
              <a:rPr lang="en-US" sz="3000" b="1" dirty="0">
                <a:solidFill>
                  <a:schemeClr val="accent3">
                    <a:lumMod val="75000"/>
                  </a:schemeClr>
                </a:solidFill>
              </a:rPr>
              <a:t>) Importance of the good </a:t>
            </a:r>
            <a:r>
              <a:rPr lang="en-US" sz="3000" b="1" dirty="0" smtClean="0">
                <a:solidFill>
                  <a:schemeClr val="accent3">
                    <a:lumMod val="75000"/>
                  </a:schemeClr>
                </a:solidFill>
              </a:rPr>
              <a:t>match</a:t>
            </a:r>
            <a:endParaRPr lang="en-CA" sz="3000" b="1" dirty="0">
              <a:solidFill>
                <a:schemeClr val="accent3">
                  <a:lumMod val="75000"/>
                </a:schemeClr>
              </a:solidFill>
            </a:endParaRPr>
          </a:p>
        </p:txBody>
      </p:sp>
      <p:pic>
        <p:nvPicPr>
          <p:cNvPr id="7" name="Picture Placeholder 6" descr="finding a fit.jpg"/>
          <p:cNvPicPr>
            <a:picLocks noGrp="1" noChangeAspect="1"/>
          </p:cNvPicPr>
          <p:nvPr>
            <p:ph sz="quarter" idx="1"/>
          </p:nvPr>
        </p:nvPicPr>
        <p:blipFill>
          <a:blip r:embed="rId3" cstate="print"/>
          <a:stretch>
            <a:fillRect/>
          </a:stretch>
        </p:blipFill>
        <p:spPr>
          <a:xfrm>
            <a:off x="434935" y="1772816"/>
            <a:ext cx="2390775" cy="2076450"/>
          </a:xfrm>
        </p:spPr>
      </p:pic>
      <p:sp>
        <p:nvSpPr>
          <p:cNvPr id="4" name="Text Placeholder 3"/>
          <p:cNvSpPr>
            <a:spLocks noGrp="1"/>
          </p:cNvSpPr>
          <p:nvPr>
            <p:ph sz="half" idx="4294967295"/>
          </p:nvPr>
        </p:nvSpPr>
        <p:spPr>
          <a:xfrm>
            <a:off x="2843808" y="1812808"/>
            <a:ext cx="5832648" cy="3576121"/>
          </a:xfrm>
        </p:spPr>
        <p:txBody>
          <a:bodyPr/>
          <a:lstStyle/>
          <a:p>
            <a:pPr>
              <a:buNone/>
            </a:pPr>
            <a:endParaRPr lang="en-US" sz="800" dirty="0" smtClean="0"/>
          </a:p>
          <a:p>
            <a:r>
              <a:rPr lang="en-CA" sz="2000" i="1" dirty="0" smtClean="0">
                <a:latin typeface="Times New Roman"/>
                <a:ea typeface="Times New Roman"/>
              </a:rPr>
              <a:t>…when </a:t>
            </a:r>
            <a:r>
              <a:rPr lang="en-CA" sz="2000" i="1" dirty="0">
                <a:latin typeface="Times New Roman"/>
                <a:ea typeface="Times New Roman"/>
              </a:rPr>
              <a:t>it works well, it works really well. It’s more than home sharing. It’s life sharing. You’re having an </a:t>
            </a:r>
            <a:r>
              <a:rPr lang="en-CA" sz="2000" i="1" dirty="0" smtClean="0">
                <a:latin typeface="Times New Roman"/>
                <a:ea typeface="Times New Roman"/>
              </a:rPr>
              <a:t>income, </a:t>
            </a:r>
            <a:r>
              <a:rPr lang="en-CA" sz="2000" i="1" dirty="0">
                <a:latin typeface="Times New Roman"/>
                <a:ea typeface="Times New Roman"/>
              </a:rPr>
              <a:t>but that person is also a part of your family. .… </a:t>
            </a:r>
            <a:r>
              <a:rPr lang="en-CA" sz="2000" i="1" dirty="0" smtClean="0">
                <a:latin typeface="Times New Roman"/>
                <a:ea typeface="Times New Roman"/>
              </a:rPr>
              <a:t>You </a:t>
            </a:r>
            <a:r>
              <a:rPr lang="en-CA" sz="2000" i="1" dirty="0">
                <a:latin typeface="Times New Roman"/>
                <a:ea typeface="Times New Roman"/>
              </a:rPr>
              <a:t>know, if the relationship and the match isn’t right</a:t>
            </a:r>
            <a:r>
              <a:rPr lang="en-CA" sz="2000" i="1" dirty="0" smtClean="0">
                <a:latin typeface="Times New Roman"/>
                <a:ea typeface="Times New Roman"/>
              </a:rPr>
              <a:t>, it’s </a:t>
            </a:r>
            <a:r>
              <a:rPr lang="en-CA" sz="2000" i="1" dirty="0">
                <a:latin typeface="Times New Roman"/>
                <a:ea typeface="Times New Roman"/>
              </a:rPr>
              <a:t>not going to work because you’re sharing your life</a:t>
            </a:r>
            <a:r>
              <a:rPr lang="en-CA" sz="2000" i="1" dirty="0" smtClean="0">
                <a:latin typeface="Times New Roman"/>
                <a:ea typeface="Times New Roman"/>
              </a:rPr>
              <a:t>. It’s </a:t>
            </a:r>
            <a:r>
              <a:rPr lang="en-CA" sz="2000" i="1" dirty="0">
                <a:latin typeface="Times New Roman"/>
                <a:ea typeface="Times New Roman"/>
              </a:rPr>
              <a:t>not a </a:t>
            </a:r>
            <a:r>
              <a:rPr lang="en-CA" sz="2000" i="1" dirty="0" smtClean="0">
                <a:latin typeface="Times New Roman"/>
                <a:ea typeface="Times New Roman"/>
              </a:rPr>
              <a:t>job </a:t>
            </a:r>
            <a:r>
              <a:rPr lang="en-CA" sz="2000" i="1" dirty="0">
                <a:latin typeface="Times New Roman"/>
                <a:ea typeface="Times New Roman"/>
              </a:rPr>
              <a:t>that has a shift and you’re off. You’re </a:t>
            </a:r>
            <a:r>
              <a:rPr lang="en-CA" sz="2000" i="1" dirty="0" smtClean="0">
                <a:latin typeface="Times New Roman"/>
                <a:ea typeface="Times New Roman"/>
              </a:rPr>
              <a:t>sharing </a:t>
            </a:r>
            <a:r>
              <a:rPr lang="en-CA" sz="2000" i="1" dirty="0">
                <a:latin typeface="Times New Roman"/>
                <a:ea typeface="Times New Roman"/>
              </a:rPr>
              <a:t>your life with somebody and so it has to be </a:t>
            </a:r>
            <a:r>
              <a:rPr lang="en-CA" sz="2000" i="1" dirty="0" smtClean="0">
                <a:latin typeface="Times New Roman"/>
                <a:ea typeface="Times New Roman"/>
              </a:rPr>
              <a:t>a good </a:t>
            </a:r>
            <a:r>
              <a:rPr lang="en-CA" sz="2000" i="1" dirty="0">
                <a:latin typeface="Times New Roman"/>
                <a:ea typeface="Times New Roman"/>
              </a:rPr>
              <a:t>match. (HSP#20)</a:t>
            </a:r>
            <a:endParaRPr lang="en-CA" sz="2000" dirty="0"/>
          </a:p>
        </p:txBody>
      </p:sp>
      <p:sp>
        <p:nvSpPr>
          <p:cNvPr id="10" name="TextBox 9"/>
          <p:cNvSpPr txBox="1"/>
          <p:nvPr/>
        </p:nvSpPr>
        <p:spPr>
          <a:xfrm>
            <a:off x="467543" y="3933056"/>
            <a:ext cx="2398039"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cs typeface="Arial" charset="0"/>
              </a:rPr>
              <a:t>I love it here…  I still </a:t>
            </a:r>
            <a:endParaRPr lang="en-US" dirty="0" smtClean="0">
              <a:solidFill>
                <a:prstClr val="black"/>
              </a:solidFill>
              <a:cs typeface="Arial" charset="0"/>
            </a:endParaRPr>
          </a:p>
          <a:p>
            <a:pPr fontAlgn="base">
              <a:spcBef>
                <a:spcPct val="0"/>
              </a:spcBef>
              <a:spcAft>
                <a:spcPct val="0"/>
              </a:spcAft>
            </a:pPr>
            <a:r>
              <a:rPr lang="en-US" dirty="0" smtClean="0">
                <a:solidFill>
                  <a:prstClr val="black"/>
                </a:solidFill>
                <a:cs typeface="Arial" charset="0"/>
              </a:rPr>
              <a:t>love </a:t>
            </a:r>
            <a:r>
              <a:rPr lang="en-US" dirty="0">
                <a:solidFill>
                  <a:prstClr val="black"/>
                </a:solidFill>
                <a:cs typeface="Arial" charset="0"/>
              </a:rPr>
              <a:t>it here, yeah. </a:t>
            </a:r>
            <a:endParaRPr lang="en-US" dirty="0" smtClean="0">
              <a:solidFill>
                <a:prstClr val="black"/>
              </a:solidFill>
              <a:cs typeface="Arial" charset="0"/>
            </a:endParaRPr>
          </a:p>
          <a:p>
            <a:pPr fontAlgn="base">
              <a:spcBef>
                <a:spcPct val="0"/>
              </a:spcBef>
              <a:spcAft>
                <a:spcPct val="0"/>
              </a:spcAft>
            </a:pPr>
            <a:r>
              <a:rPr lang="en-US" dirty="0" smtClean="0">
                <a:solidFill>
                  <a:prstClr val="black"/>
                </a:solidFill>
                <a:cs typeface="Arial" charset="0"/>
              </a:rPr>
              <a:t>I </a:t>
            </a:r>
            <a:r>
              <a:rPr lang="en-US" dirty="0">
                <a:solidFill>
                  <a:prstClr val="black"/>
                </a:solidFill>
                <a:cs typeface="Arial" charset="0"/>
              </a:rPr>
              <a:t>really love these people. (SA #46 )</a:t>
            </a:r>
          </a:p>
          <a:p>
            <a:pPr fontAlgn="base">
              <a:spcBef>
                <a:spcPct val="0"/>
              </a:spcBef>
              <a:spcAft>
                <a:spcPct val="0"/>
              </a:spcAft>
            </a:pPr>
            <a:endParaRPr lang="en-CA" dirty="0">
              <a:solidFill>
                <a:prstClr val="black"/>
              </a:solidFill>
              <a:cs typeface="Arial" charset="0"/>
            </a:endParaRPr>
          </a:p>
        </p:txBody>
      </p:sp>
    </p:spTree>
    <p:extLst>
      <p:ext uri="{BB962C8B-B14F-4D97-AF65-F5344CB8AC3E}">
        <p14:creationId xmlns:p14="http://schemas.microsoft.com/office/powerpoint/2010/main" val="30355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edg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edg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08" y="469975"/>
            <a:ext cx="8534400" cy="510753"/>
          </a:xfrm>
        </p:spPr>
        <p:txBody>
          <a:bodyPr/>
          <a:lstStyle/>
          <a:p>
            <a:r>
              <a:rPr lang="en-US" sz="3000" b="1" dirty="0">
                <a:solidFill>
                  <a:schemeClr val="accent5">
                    <a:lumMod val="50000"/>
                  </a:schemeClr>
                </a:solidFill>
              </a:rPr>
              <a:t>2)   Creating a “good match</a:t>
            </a:r>
            <a:r>
              <a:rPr lang="en-US" sz="3000" b="1" dirty="0" smtClean="0">
                <a:solidFill>
                  <a:schemeClr val="accent5">
                    <a:lumMod val="50000"/>
                  </a:schemeClr>
                </a:solidFill>
              </a:rPr>
              <a:t>”</a:t>
            </a:r>
            <a:endParaRPr lang="en-CA" sz="2800" dirty="0">
              <a:solidFill>
                <a:schemeClr val="accent5">
                  <a:lumMod val="50000"/>
                </a:schemeClr>
              </a:solidFill>
            </a:endParaRPr>
          </a:p>
        </p:txBody>
      </p:sp>
      <p:sp>
        <p:nvSpPr>
          <p:cNvPr id="3" name="Content Placeholder 2"/>
          <p:cNvSpPr>
            <a:spLocks noGrp="1"/>
          </p:cNvSpPr>
          <p:nvPr>
            <p:ph sz="quarter" idx="1"/>
          </p:nvPr>
        </p:nvSpPr>
        <p:spPr>
          <a:xfrm>
            <a:off x="827584" y="2398240"/>
            <a:ext cx="4968552" cy="2902967"/>
          </a:xfrm>
        </p:spPr>
        <p:txBody>
          <a:bodyPr/>
          <a:lstStyle/>
          <a:p>
            <a:endParaRPr lang="en-US" sz="1000" dirty="0" smtClean="0"/>
          </a:p>
          <a:p>
            <a:pPr marL="457200" indent="-457200">
              <a:buFont typeface="+mj-lt"/>
              <a:buAutoNum type="arabicPeriod"/>
            </a:pPr>
            <a:r>
              <a:rPr lang="en-US" sz="1800" dirty="0" smtClean="0"/>
              <a:t>HSPs </a:t>
            </a:r>
            <a:r>
              <a:rPr lang="en-US" sz="1800" dirty="0" smtClean="0">
                <a:sym typeface="Wingdings" pitchFamily="2" charset="2"/>
              </a:rPr>
              <a:t> valuing diversity, making a contribution honouring family commitments, money</a:t>
            </a:r>
          </a:p>
          <a:p>
            <a:pPr marL="457200" indent="-457200">
              <a:buFont typeface="+mj-lt"/>
              <a:buAutoNum type="arabicPeriod"/>
            </a:pPr>
            <a:r>
              <a:rPr lang="en-US" sz="1800" dirty="0" smtClean="0">
                <a:sym typeface="Wingdings" pitchFamily="2" charset="2"/>
              </a:rPr>
              <a:t>FMs  a natural transition, independence, preference</a:t>
            </a:r>
          </a:p>
          <a:p>
            <a:pPr marL="457200" indent="-457200">
              <a:buFont typeface="+mj-lt"/>
              <a:buAutoNum type="arabicPeriod"/>
            </a:pPr>
            <a:r>
              <a:rPr lang="en-US" sz="1800" dirty="0" smtClean="0">
                <a:sym typeface="Wingdings" pitchFamily="2" charset="2"/>
              </a:rPr>
              <a:t>SAs  “time to move out”, opportunity      to transition  to a more independent option, preference</a:t>
            </a:r>
            <a:endParaRPr lang="en-US" sz="1800" dirty="0" smtClean="0"/>
          </a:p>
          <a:p>
            <a:endParaRPr lang="en-US" dirty="0" smtClean="0"/>
          </a:p>
        </p:txBody>
      </p:sp>
      <p:pic>
        <p:nvPicPr>
          <p:cNvPr id="3074" name="Picture 2" descr="C:\Users\saralige\AppData\Local\Microsoft\Windows\Temporary Internet Files\Content.IE5\MYRJD5OM\home_p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96748"/>
            <a:ext cx="2592288" cy="2574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1628800"/>
            <a:ext cx="7632848" cy="769441"/>
          </a:xfrm>
          <a:prstGeom prst="rect">
            <a:avLst/>
          </a:prstGeom>
          <a:noFill/>
        </p:spPr>
        <p:txBody>
          <a:bodyPr wrap="square" rtlCol="0">
            <a:spAutoFit/>
          </a:bodyPr>
          <a:lstStyle/>
          <a:p>
            <a:pPr lvl="0" eaLnBrk="0" fontAlgn="base" hangingPunct="0">
              <a:spcBef>
                <a:spcPct val="20000"/>
              </a:spcBef>
              <a:spcAft>
                <a:spcPct val="0"/>
              </a:spcAft>
              <a:buClr>
                <a:srgbClr val="F07F09"/>
              </a:buClr>
              <a:buSzPct val="85000"/>
            </a:pPr>
            <a:r>
              <a:rPr lang="en-US" sz="2200" b="1" dirty="0">
                <a:solidFill>
                  <a:schemeClr val="accent3">
                    <a:lumMod val="75000"/>
                  </a:schemeClr>
                </a:solidFill>
                <a:ea typeface="ＭＳ Ｐゴシック" charset="-128"/>
              </a:rPr>
              <a:t>a)  Understanding the motivation and reasons for being a home share provider</a:t>
            </a:r>
          </a:p>
        </p:txBody>
      </p:sp>
    </p:spTree>
    <p:extLst>
      <p:ext uri="{BB962C8B-B14F-4D97-AF65-F5344CB8AC3E}">
        <p14:creationId xmlns:p14="http://schemas.microsoft.com/office/powerpoint/2010/main" val="399467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34400" cy="758825"/>
          </a:xfrm>
        </p:spPr>
        <p:txBody>
          <a:bodyPr/>
          <a:lstStyle/>
          <a:p>
            <a:pPr>
              <a:spcBef>
                <a:spcPct val="20000"/>
              </a:spcBef>
            </a:pPr>
            <a:r>
              <a:rPr lang="en-US" sz="2400" b="1" dirty="0">
                <a:solidFill>
                  <a:schemeClr val="accent3">
                    <a:lumMod val="75000"/>
                  </a:schemeClr>
                </a:solidFill>
              </a:rPr>
              <a:t>b) </a:t>
            </a:r>
            <a:r>
              <a:rPr lang="en-US" sz="2400" b="1" dirty="0" smtClean="0">
                <a:solidFill>
                  <a:schemeClr val="accent3">
                    <a:lumMod val="75000"/>
                  </a:schemeClr>
                </a:solidFill>
              </a:rPr>
              <a:t> Seeking </a:t>
            </a:r>
            <a:r>
              <a:rPr lang="en-US" sz="2400" b="1" dirty="0">
                <a:solidFill>
                  <a:schemeClr val="accent3">
                    <a:lumMod val="75000"/>
                  </a:schemeClr>
                </a:solidFill>
              </a:rPr>
              <a:t>home share providers that </a:t>
            </a:r>
            <a:r>
              <a:rPr lang="en-US" sz="2400" b="1" dirty="0" smtClean="0">
                <a:solidFill>
                  <a:schemeClr val="accent3">
                    <a:lumMod val="75000"/>
                  </a:schemeClr>
                </a:solidFill>
              </a:rPr>
              <a:t/>
            </a:r>
            <a:br>
              <a:rPr lang="en-US" sz="2400" b="1" dirty="0" smtClean="0">
                <a:solidFill>
                  <a:schemeClr val="accent3">
                    <a:lumMod val="75000"/>
                  </a:schemeClr>
                </a:solidFill>
              </a:rPr>
            </a:br>
            <a:r>
              <a:rPr lang="en-US" sz="2400" b="1" dirty="0" smtClean="0">
                <a:solidFill>
                  <a:schemeClr val="accent3">
                    <a:lumMod val="75000"/>
                  </a:schemeClr>
                </a:solidFill>
              </a:rPr>
              <a:t>have </a:t>
            </a:r>
            <a:r>
              <a:rPr lang="en-US" sz="2400" b="1" dirty="0">
                <a:solidFill>
                  <a:schemeClr val="accent3">
                    <a:lumMod val="75000"/>
                  </a:schemeClr>
                </a:solidFill>
              </a:rPr>
              <a:t>an </a:t>
            </a:r>
            <a:r>
              <a:rPr lang="en-US" sz="2400" b="1" dirty="0" smtClean="0">
                <a:solidFill>
                  <a:schemeClr val="accent3">
                    <a:lumMod val="75000"/>
                  </a:schemeClr>
                </a:solidFill>
              </a:rPr>
              <a:t>existing </a:t>
            </a:r>
            <a:r>
              <a:rPr lang="en-US" sz="2400" b="1" dirty="0">
                <a:solidFill>
                  <a:schemeClr val="accent3">
                    <a:lumMod val="75000"/>
                  </a:schemeClr>
                </a:solidFill>
              </a:rPr>
              <a:t>“skill set</a:t>
            </a:r>
            <a:r>
              <a:rPr lang="en-US" sz="2400" b="1" dirty="0" smtClean="0">
                <a:solidFill>
                  <a:schemeClr val="accent3">
                    <a:lumMod val="75000"/>
                  </a:schemeClr>
                </a:solidFill>
              </a:rPr>
              <a:t>”</a:t>
            </a:r>
            <a:endParaRPr lang="en-CA" sz="2400" b="1" dirty="0">
              <a:solidFill>
                <a:schemeClr val="accent3">
                  <a:lumMod val="75000"/>
                </a:schemeClr>
              </a:solidFill>
            </a:endParaRPr>
          </a:p>
        </p:txBody>
      </p:sp>
      <p:pic>
        <p:nvPicPr>
          <p:cNvPr id="2052" name="Picture 4" descr="C:\Users\saralige\AppData\Local\Microsoft\Windows\Temporary Internet Files\Content.IE5\7UO3PRDZ\large-Tool-Box-0-1752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168888"/>
            <a:ext cx="2862338" cy="2151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129" y="2060848"/>
            <a:ext cx="4680520" cy="270843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Previous </a:t>
            </a:r>
            <a:r>
              <a:rPr lang="en-US" dirty="0"/>
              <a:t>experience in the community living sector </a:t>
            </a:r>
            <a:r>
              <a:rPr lang="en-US" dirty="0" smtClean="0"/>
              <a:t>and working </a:t>
            </a:r>
            <a:r>
              <a:rPr lang="en-US" dirty="0"/>
              <a:t>with individuals with disabilities was an </a:t>
            </a:r>
            <a:r>
              <a:rPr lang="en-US" dirty="0" smtClean="0"/>
              <a:t>asset</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dirty="0" smtClean="0"/>
              <a:t>Not just about experience - it </a:t>
            </a:r>
            <a:r>
              <a:rPr lang="en-US" dirty="0"/>
              <a:t>involved a “skill set” and a depth of understanding about how to support an individual with a disability that balanced providing support and promoting independence. </a:t>
            </a:r>
          </a:p>
          <a:p>
            <a:endParaRPr lang="en-CA" dirty="0"/>
          </a:p>
        </p:txBody>
      </p:sp>
      <p:sp>
        <p:nvSpPr>
          <p:cNvPr id="5" name="TextBox 4"/>
          <p:cNvSpPr txBox="1"/>
          <p:nvPr/>
        </p:nvSpPr>
        <p:spPr>
          <a:xfrm>
            <a:off x="766595" y="4646171"/>
            <a:ext cx="7560840" cy="1107996"/>
          </a:xfrm>
          <a:prstGeom prst="rect">
            <a:avLst/>
          </a:prstGeom>
          <a:noFill/>
        </p:spPr>
        <p:txBody>
          <a:bodyPr wrap="square" rtlCol="0">
            <a:spAutoFit/>
          </a:bodyPr>
          <a:lstStyle/>
          <a:p>
            <a:r>
              <a:rPr lang="en-US" sz="1600" i="1" dirty="0"/>
              <a:t>I feel I have quite a few skills that I can offer the client. I have an ability to work with people and always have. I’d been working with people with developmental disabilities for about thirty-five years. And I don’t particularly like being retired. </a:t>
            </a:r>
            <a:r>
              <a:rPr lang="en-US" sz="1600" i="1" dirty="0" smtClean="0"/>
              <a:t>						         </a:t>
            </a:r>
            <a:r>
              <a:rPr lang="en-US" dirty="0" smtClean="0"/>
              <a:t>(</a:t>
            </a:r>
            <a:r>
              <a:rPr lang="en-US" dirty="0"/>
              <a:t>HSP# 74)</a:t>
            </a:r>
          </a:p>
        </p:txBody>
      </p:sp>
    </p:spTree>
    <p:extLst>
      <p:ext uri="{BB962C8B-B14F-4D97-AF65-F5344CB8AC3E}">
        <p14:creationId xmlns:p14="http://schemas.microsoft.com/office/powerpoint/2010/main" val="1324957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43109"/>
            <a:ext cx="8534400" cy="523220"/>
          </a:xfrm>
          <a:prstGeom prst="rect">
            <a:avLst/>
          </a:prstGeom>
        </p:spPr>
        <p:txBody>
          <a:bodyPr wrap="square">
            <a:spAutoFit/>
          </a:bodyPr>
          <a:lstStyle/>
          <a:p>
            <a:pPr lvl="0">
              <a:spcBef>
                <a:spcPct val="20000"/>
              </a:spcBef>
              <a:buClr>
                <a:srgbClr val="F07F09"/>
              </a:buClr>
              <a:buSzPct val="85000"/>
            </a:pPr>
            <a:r>
              <a:rPr lang="en-US" sz="2800" b="1" dirty="0" smtClean="0">
                <a:solidFill>
                  <a:schemeClr val="accent3">
                    <a:lumMod val="75000"/>
                  </a:schemeClr>
                </a:solidFill>
              </a:rPr>
              <a:t>c)  Engaging </a:t>
            </a:r>
            <a:r>
              <a:rPr lang="en-US" sz="2800" b="1" dirty="0">
                <a:solidFill>
                  <a:schemeClr val="accent3">
                    <a:lumMod val="75000"/>
                  </a:schemeClr>
                </a:solidFill>
              </a:rPr>
              <a:t>in proactive </a:t>
            </a:r>
            <a:r>
              <a:rPr lang="en-US" sz="2800" b="1" dirty="0" smtClean="0">
                <a:solidFill>
                  <a:schemeClr val="accent3">
                    <a:lumMod val="75000"/>
                  </a:schemeClr>
                </a:solidFill>
              </a:rPr>
              <a:t>planning</a:t>
            </a:r>
            <a:endParaRPr lang="en-US" sz="2800" b="1" dirty="0">
              <a:solidFill>
                <a:schemeClr val="accent3">
                  <a:lumMod val="75000"/>
                </a:schemeClr>
              </a:solidFill>
            </a:endParaRPr>
          </a:p>
        </p:txBody>
      </p:sp>
      <p:pic>
        <p:nvPicPr>
          <p:cNvPr id="3074" name="Picture 2" descr="C:\Users\saralige\AppData\Local\Microsoft\Windows\Temporary Internet Files\Content.IE5\7UO3PRDZ\iStock_000016768581_ExtraSmal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238805"/>
            <a:ext cx="2411455"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2276871"/>
            <a:ext cx="3600400" cy="1938992"/>
          </a:xfrm>
          <a:prstGeom prst="rect">
            <a:avLst/>
          </a:prstGeom>
          <a:noFill/>
        </p:spPr>
        <p:txBody>
          <a:bodyPr wrap="square" rtlCol="0">
            <a:spAutoFit/>
          </a:bodyPr>
          <a:lstStyle/>
          <a:p>
            <a:pPr marL="342900" indent="-342900">
              <a:buFont typeface="+mj-lt"/>
              <a:buAutoNum type="arabicPeriod"/>
            </a:pPr>
            <a:r>
              <a:rPr lang="en-US" sz="2000" dirty="0" smtClean="0"/>
              <a:t>Communicating </a:t>
            </a:r>
            <a:r>
              <a:rPr lang="en-US" sz="2000" dirty="0"/>
              <a:t>expectations</a:t>
            </a:r>
          </a:p>
          <a:p>
            <a:pPr marL="342900" indent="-342900">
              <a:buFont typeface="+mj-lt"/>
              <a:buAutoNum type="arabicPeriod"/>
            </a:pPr>
            <a:r>
              <a:rPr lang="en-US" sz="2000" dirty="0"/>
              <a:t>Obtaining full information about the self-advocate</a:t>
            </a:r>
          </a:p>
          <a:p>
            <a:pPr marL="342900" indent="-342900">
              <a:buFont typeface="+mj-lt"/>
              <a:buAutoNum type="arabicPeriod"/>
            </a:pPr>
            <a:r>
              <a:rPr lang="en-US" sz="2000" dirty="0"/>
              <a:t>Planning for the transition </a:t>
            </a:r>
            <a:r>
              <a:rPr lang="en-US" sz="2000" dirty="0" smtClean="0"/>
              <a:t>period</a:t>
            </a:r>
          </a:p>
        </p:txBody>
      </p:sp>
      <p:sp>
        <p:nvSpPr>
          <p:cNvPr id="2" name="TextBox 1"/>
          <p:cNvSpPr txBox="1"/>
          <p:nvPr/>
        </p:nvSpPr>
        <p:spPr>
          <a:xfrm>
            <a:off x="899592" y="4941168"/>
            <a:ext cx="7560840" cy="830997"/>
          </a:xfrm>
          <a:prstGeom prst="rect">
            <a:avLst/>
          </a:prstGeom>
          <a:noFill/>
        </p:spPr>
        <p:txBody>
          <a:bodyPr wrap="square" rtlCol="0">
            <a:spAutoFit/>
          </a:bodyPr>
          <a:lstStyle/>
          <a:p>
            <a:r>
              <a:rPr lang="en-US" sz="1600" i="1" dirty="0"/>
              <a:t> “Do the upfront planning with the person and the agency around developing a relationship. How’s it going to actually look? Do trial visits. Get to know the people that will be involved and how you’re going to work together” (HSP#2).</a:t>
            </a:r>
          </a:p>
        </p:txBody>
      </p:sp>
    </p:spTree>
    <p:extLst>
      <p:ext uri="{BB962C8B-B14F-4D97-AF65-F5344CB8AC3E}">
        <p14:creationId xmlns:p14="http://schemas.microsoft.com/office/powerpoint/2010/main" val="153616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13" y="332656"/>
            <a:ext cx="8534400" cy="536104"/>
          </a:xfrm>
        </p:spPr>
        <p:txBody>
          <a:bodyPr/>
          <a:lstStyle/>
          <a:p>
            <a:pPr lvl="0">
              <a:spcBef>
                <a:spcPct val="20000"/>
              </a:spcBef>
            </a:pPr>
            <a:r>
              <a:rPr lang="en-US" sz="2600" b="1" dirty="0">
                <a:solidFill>
                  <a:schemeClr val="accent3">
                    <a:lumMod val="75000"/>
                  </a:schemeClr>
                </a:solidFill>
              </a:rPr>
              <a:t>d)  Building on or creating a strong </a:t>
            </a:r>
            <a:r>
              <a:rPr lang="en-US" sz="2600" b="1" dirty="0" smtClean="0">
                <a:solidFill>
                  <a:schemeClr val="accent3">
                    <a:lumMod val="75000"/>
                  </a:schemeClr>
                </a:solidFill>
              </a:rPr>
              <a:t>connection</a:t>
            </a:r>
            <a:endParaRPr lang="en-CA" sz="2600" b="1" dirty="0">
              <a:solidFill>
                <a:schemeClr val="accent3">
                  <a:lumMod val="75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00361"/>
            <a:ext cx="2587697" cy="26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9336" y="1952620"/>
            <a:ext cx="4176464" cy="2585323"/>
          </a:xfrm>
          <a:prstGeom prst="rect">
            <a:avLst/>
          </a:prstGeom>
          <a:noFill/>
        </p:spPr>
        <p:txBody>
          <a:bodyPr wrap="square" rtlCol="0">
            <a:spAutoFit/>
          </a:bodyPr>
          <a:lstStyle/>
          <a:p>
            <a:pPr marL="285750" indent="-285750">
              <a:buFont typeface="Arial" panose="020B0604020202020204" pitchFamily="34" charset="0"/>
              <a:buChar char="•"/>
            </a:pPr>
            <a:r>
              <a:rPr lang="en-CA" dirty="0" smtClean="0"/>
              <a:t>Building on previous connections contributed to a good match</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US" dirty="0"/>
              <a:t>When there wasn’t an existing relationship, participants </a:t>
            </a:r>
            <a:r>
              <a:rPr lang="en-US" dirty="0" smtClean="0"/>
              <a:t>stressed               the </a:t>
            </a:r>
            <a:r>
              <a:rPr lang="en-US" dirty="0"/>
              <a:t>importance of </a:t>
            </a:r>
            <a:r>
              <a:rPr lang="en-US" dirty="0" smtClean="0"/>
              <a:t>fostering a relationship prior </a:t>
            </a:r>
            <a:r>
              <a:rPr lang="en-US" dirty="0"/>
              <a:t>to entering </a:t>
            </a:r>
            <a:r>
              <a:rPr lang="en-US" dirty="0" smtClean="0"/>
              <a:t>the  </a:t>
            </a:r>
            <a:r>
              <a:rPr lang="en-US" dirty="0"/>
              <a:t>home </a:t>
            </a:r>
            <a:r>
              <a:rPr lang="en-US" dirty="0" smtClean="0"/>
              <a:t>share, possibly through visits                 or respite</a:t>
            </a:r>
            <a:endParaRPr lang="en-CA" dirty="0"/>
          </a:p>
        </p:txBody>
      </p:sp>
      <p:sp>
        <p:nvSpPr>
          <p:cNvPr id="4" name="TextBox 3"/>
          <p:cNvSpPr txBox="1"/>
          <p:nvPr/>
        </p:nvSpPr>
        <p:spPr>
          <a:xfrm>
            <a:off x="976829" y="4725144"/>
            <a:ext cx="7343481" cy="1323439"/>
          </a:xfrm>
          <a:prstGeom prst="rect">
            <a:avLst/>
          </a:prstGeom>
          <a:noFill/>
        </p:spPr>
        <p:txBody>
          <a:bodyPr wrap="square" rtlCol="0">
            <a:spAutoFit/>
          </a:bodyPr>
          <a:lstStyle/>
          <a:p>
            <a:r>
              <a:rPr lang="en-US" sz="1600" i="1" dirty="0"/>
              <a:t>“I was out there last summer with my dog and swimming with my friends, and that’s how we met. We’d hang out and chat in the parking lot. </a:t>
            </a:r>
            <a:r>
              <a:rPr lang="en-US" sz="1600" i="1" dirty="0" smtClean="0"/>
              <a:t> John would play </a:t>
            </a:r>
            <a:r>
              <a:rPr lang="en-US" sz="1600" i="1" dirty="0"/>
              <a:t>with my dog and I’d always swim to the cliffs where he was, then in late September his agency came to me and said, “Would you like to have him live with you?” So that’s </a:t>
            </a:r>
            <a:r>
              <a:rPr lang="en-US" sz="1600" i="1" dirty="0" smtClean="0"/>
              <a:t> how </a:t>
            </a:r>
            <a:r>
              <a:rPr lang="en-US" sz="1600" i="1" dirty="0"/>
              <a:t>it </a:t>
            </a:r>
            <a:r>
              <a:rPr lang="en-US" sz="1600" i="1" dirty="0" smtClean="0"/>
              <a:t>happened. </a:t>
            </a:r>
            <a:r>
              <a:rPr lang="en-US" sz="1600" i="1" dirty="0"/>
              <a:t>(HSP#74)</a:t>
            </a:r>
          </a:p>
        </p:txBody>
      </p:sp>
    </p:spTree>
    <p:extLst>
      <p:ext uri="{BB962C8B-B14F-4D97-AF65-F5344CB8AC3E}">
        <p14:creationId xmlns:p14="http://schemas.microsoft.com/office/powerpoint/2010/main" val="18687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09" y="332656"/>
            <a:ext cx="8534400" cy="536104"/>
          </a:xfrm>
        </p:spPr>
        <p:txBody>
          <a:bodyPr/>
          <a:lstStyle/>
          <a:p>
            <a:pPr>
              <a:spcBef>
                <a:spcPct val="20000"/>
              </a:spcBef>
            </a:pPr>
            <a:r>
              <a:rPr lang="en-US" sz="2700" b="1" dirty="0" smtClean="0">
                <a:solidFill>
                  <a:schemeClr val="accent3">
                    <a:lumMod val="75000"/>
                  </a:schemeClr>
                </a:solidFill>
              </a:rPr>
              <a:t>e)  </a:t>
            </a:r>
            <a:r>
              <a:rPr lang="en-US" sz="2700" b="1" dirty="0">
                <a:solidFill>
                  <a:schemeClr val="accent3">
                    <a:lumMod val="75000"/>
                  </a:schemeClr>
                </a:solidFill>
              </a:rPr>
              <a:t>Ensuring teamwork that includes </a:t>
            </a:r>
            <a:r>
              <a:rPr lang="en-US" sz="2700" b="1" dirty="0" smtClean="0">
                <a:solidFill>
                  <a:schemeClr val="accent3">
                    <a:lumMod val="75000"/>
                  </a:schemeClr>
                </a:solidFill>
              </a:rPr>
              <a:t>everyone</a:t>
            </a:r>
            <a:endParaRPr lang="en-CA" sz="2700" dirty="0">
              <a:solidFill>
                <a:schemeClr val="accent3">
                  <a:lumMod val="75000"/>
                </a:schemeClr>
              </a:solidFill>
            </a:endParaRPr>
          </a:p>
        </p:txBody>
      </p:sp>
      <p:pic>
        <p:nvPicPr>
          <p:cNvPr id="5133" name="Picture 13" descr="C:\Users\saralige\AppData\Local\Microsoft\Windows\Temporary Internet Files\Content.IE5\MYRJD5OM\muaecos-puzz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780" y="1679215"/>
            <a:ext cx="4519250" cy="28446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95780" y="4523836"/>
            <a:ext cx="4519250" cy="707886"/>
          </a:xfrm>
          <a:prstGeom prst="rect">
            <a:avLst/>
          </a:prstGeom>
          <a:noFill/>
          <a:ln>
            <a:noFill/>
          </a:ln>
          <a:effectLst>
            <a:outerShdw dist="50800" dir="5400000" algn="ctr" rotWithShape="0">
              <a:srgbClr val="000000">
                <a:alpha val="0"/>
              </a:srgbClr>
            </a:outerShdw>
          </a:effectLst>
        </p:spPr>
        <p:txBody>
          <a:bodyPr wrap="square" rtlCol="0">
            <a:spAutoFit/>
          </a:bodyPr>
          <a:lstStyle/>
          <a:p>
            <a:pPr algn="ctr"/>
            <a:r>
              <a:rPr lang="en-CA" sz="4000" b="1" dirty="0" smtClean="0">
                <a:solidFill>
                  <a:schemeClr val="accent1">
                    <a:lumMod val="50000"/>
                  </a:schemeClr>
                </a:solidFill>
                <a:latin typeface="Franklin Gothic Heavy" panose="020B0903020102020204" pitchFamily="34" charset="0"/>
              </a:rPr>
              <a:t>self advocate</a:t>
            </a:r>
            <a:endParaRPr lang="en-CA" sz="4000" b="1" dirty="0">
              <a:solidFill>
                <a:schemeClr val="accent1">
                  <a:lumMod val="50000"/>
                </a:schemeClr>
              </a:solidFill>
              <a:latin typeface="Franklin Gothic Heavy" panose="020B0903020102020204" pitchFamily="34" charset="0"/>
            </a:endParaRPr>
          </a:p>
        </p:txBody>
      </p:sp>
      <p:sp>
        <p:nvSpPr>
          <p:cNvPr id="13" name="TextBox 12"/>
          <p:cNvSpPr txBox="1"/>
          <p:nvPr/>
        </p:nvSpPr>
        <p:spPr>
          <a:xfrm rot="925314">
            <a:off x="262312" y="3599668"/>
            <a:ext cx="2810214" cy="461665"/>
          </a:xfrm>
          <a:prstGeom prst="rect">
            <a:avLst/>
          </a:prstGeom>
          <a:noFill/>
        </p:spPr>
        <p:txBody>
          <a:bodyPr wrap="square" rtlCol="0">
            <a:spAutoFit/>
          </a:bodyPr>
          <a:lstStyle/>
          <a:p>
            <a:r>
              <a:rPr lang="en-CA" sz="2400" b="1" dirty="0" smtClean="0">
                <a:solidFill>
                  <a:schemeClr val="accent3">
                    <a:lumMod val="75000"/>
                  </a:schemeClr>
                </a:solidFill>
              </a:rPr>
              <a:t>family members</a:t>
            </a:r>
            <a:endParaRPr lang="en-CA" sz="2400" b="1" dirty="0">
              <a:solidFill>
                <a:schemeClr val="accent3">
                  <a:lumMod val="75000"/>
                </a:schemeClr>
              </a:solidFill>
            </a:endParaRPr>
          </a:p>
        </p:txBody>
      </p:sp>
      <p:sp>
        <p:nvSpPr>
          <p:cNvPr id="14" name="TextBox 13"/>
          <p:cNvSpPr txBox="1"/>
          <p:nvPr/>
        </p:nvSpPr>
        <p:spPr>
          <a:xfrm rot="20858689">
            <a:off x="5114830" y="3967575"/>
            <a:ext cx="3600400" cy="461665"/>
          </a:xfrm>
          <a:prstGeom prst="rect">
            <a:avLst/>
          </a:prstGeom>
          <a:noFill/>
        </p:spPr>
        <p:txBody>
          <a:bodyPr wrap="square" rtlCol="0">
            <a:spAutoFit/>
          </a:bodyPr>
          <a:lstStyle/>
          <a:p>
            <a:r>
              <a:rPr lang="en-CA" sz="2400" b="1" dirty="0" smtClean="0">
                <a:solidFill>
                  <a:schemeClr val="tx2">
                    <a:lumMod val="60000"/>
                    <a:lumOff val="40000"/>
                  </a:schemeClr>
                </a:solidFill>
              </a:rPr>
              <a:t>home share provider</a:t>
            </a:r>
            <a:endParaRPr lang="en-CA" sz="2400" b="1" dirty="0">
              <a:solidFill>
                <a:schemeClr val="tx2">
                  <a:lumMod val="60000"/>
                  <a:lumOff val="40000"/>
                </a:schemeClr>
              </a:solidFill>
            </a:endParaRPr>
          </a:p>
        </p:txBody>
      </p:sp>
      <p:sp>
        <p:nvSpPr>
          <p:cNvPr id="15" name="TextBox 14"/>
          <p:cNvSpPr txBox="1"/>
          <p:nvPr/>
        </p:nvSpPr>
        <p:spPr>
          <a:xfrm rot="20563536">
            <a:off x="1112704" y="2159628"/>
            <a:ext cx="3168351" cy="461665"/>
          </a:xfrm>
          <a:prstGeom prst="rect">
            <a:avLst/>
          </a:prstGeom>
          <a:noFill/>
        </p:spPr>
        <p:txBody>
          <a:bodyPr wrap="square" rtlCol="0">
            <a:spAutoFit/>
          </a:bodyPr>
          <a:lstStyle/>
          <a:p>
            <a:r>
              <a:rPr lang="en-CA" sz="2400" b="1" dirty="0" smtClean="0">
                <a:solidFill>
                  <a:schemeClr val="accent6">
                    <a:lumMod val="75000"/>
                  </a:schemeClr>
                </a:solidFill>
              </a:rPr>
              <a:t>home share family</a:t>
            </a:r>
            <a:endParaRPr lang="en-CA" sz="2400" b="1" dirty="0">
              <a:solidFill>
                <a:schemeClr val="accent6">
                  <a:lumMod val="75000"/>
                </a:schemeClr>
              </a:solidFill>
            </a:endParaRPr>
          </a:p>
        </p:txBody>
      </p:sp>
      <p:sp>
        <p:nvSpPr>
          <p:cNvPr id="16" name="TextBox 15"/>
          <p:cNvSpPr txBox="1"/>
          <p:nvPr/>
        </p:nvSpPr>
        <p:spPr>
          <a:xfrm rot="372421">
            <a:off x="4544540" y="5401658"/>
            <a:ext cx="3227426" cy="461665"/>
          </a:xfrm>
          <a:prstGeom prst="rect">
            <a:avLst/>
          </a:prstGeom>
          <a:noFill/>
        </p:spPr>
        <p:txBody>
          <a:bodyPr wrap="square" rtlCol="0">
            <a:spAutoFit/>
          </a:bodyPr>
          <a:lstStyle/>
          <a:p>
            <a:r>
              <a:rPr lang="en-CA" sz="2400" b="1" dirty="0" smtClean="0">
                <a:solidFill>
                  <a:schemeClr val="accent5">
                    <a:lumMod val="60000"/>
                    <a:lumOff val="40000"/>
                  </a:schemeClr>
                </a:solidFill>
              </a:rPr>
              <a:t>home share agency</a:t>
            </a:r>
            <a:endParaRPr lang="en-CA" sz="2400" b="1" dirty="0">
              <a:solidFill>
                <a:schemeClr val="accent5">
                  <a:lumMod val="60000"/>
                  <a:lumOff val="40000"/>
                </a:schemeClr>
              </a:solidFill>
            </a:endParaRPr>
          </a:p>
        </p:txBody>
      </p:sp>
      <p:sp>
        <p:nvSpPr>
          <p:cNvPr id="17" name="TextBox 16"/>
          <p:cNvSpPr txBox="1"/>
          <p:nvPr/>
        </p:nvSpPr>
        <p:spPr>
          <a:xfrm rot="1535551">
            <a:off x="5040821" y="2265116"/>
            <a:ext cx="3384376" cy="461665"/>
          </a:xfrm>
          <a:prstGeom prst="rect">
            <a:avLst/>
          </a:prstGeom>
          <a:noFill/>
        </p:spPr>
        <p:txBody>
          <a:bodyPr wrap="square" rtlCol="0">
            <a:spAutoFit/>
          </a:bodyPr>
          <a:lstStyle/>
          <a:p>
            <a:r>
              <a:rPr lang="en-CA" sz="2400" b="1" dirty="0" smtClean="0">
                <a:solidFill>
                  <a:schemeClr val="accent2">
                    <a:lumMod val="60000"/>
                    <a:lumOff val="40000"/>
                  </a:schemeClr>
                </a:solidFill>
              </a:rPr>
              <a:t>CLBC employees</a:t>
            </a:r>
            <a:endParaRPr lang="en-CA" sz="2400" b="1" dirty="0">
              <a:solidFill>
                <a:schemeClr val="accent2">
                  <a:lumMod val="60000"/>
                  <a:lumOff val="40000"/>
                </a:schemeClr>
              </a:solidFill>
            </a:endParaRPr>
          </a:p>
        </p:txBody>
      </p:sp>
      <p:sp>
        <p:nvSpPr>
          <p:cNvPr id="18" name="TextBox 17"/>
          <p:cNvSpPr txBox="1"/>
          <p:nvPr/>
        </p:nvSpPr>
        <p:spPr>
          <a:xfrm rot="20787058">
            <a:off x="319130" y="4789171"/>
            <a:ext cx="2952328" cy="461665"/>
          </a:xfrm>
          <a:prstGeom prst="rect">
            <a:avLst/>
          </a:prstGeom>
          <a:noFill/>
        </p:spPr>
        <p:txBody>
          <a:bodyPr wrap="square" rtlCol="0">
            <a:spAutoFit/>
          </a:bodyPr>
          <a:lstStyle/>
          <a:p>
            <a:r>
              <a:rPr lang="en-CA" sz="2400" b="1" dirty="0" smtClean="0">
                <a:solidFill>
                  <a:schemeClr val="accent4">
                    <a:lumMod val="60000"/>
                    <a:lumOff val="40000"/>
                  </a:schemeClr>
                </a:solidFill>
              </a:rPr>
              <a:t>support workers</a:t>
            </a:r>
            <a:endParaRPr lang="en-CA" sz="2400" b="1" dirty="0">
              <a:solidFill>
                <a:schemeClr val="accent4">
                  <a:lumMod val="60000"/>
                  <a:lumOff val="40000"/>
                </a:schemeClr>
              </a:solidFill>
            </a:endParaRPr>
          </a:p>
        </p:txBody>
      </p:sp>
    </p:spTree>
    <p:extLst>
      <p:ext uri="{BB962C8B-B14F-4D97-AF65-F5344CB8AC3E}">
        <p14:creationId xmlns:p14="http://schemas.microsoft.com/office/powerpoint/2010/main" val="13072305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34400" cy="608112"/>
          </a:xfrm>
        </p:spPr>
        <p:txBody>
          <a:bodyPr/>
          <a:lstStyle/>
          <a:p>
            <a:pPr>
              <a:spcBef>
                <a:spcPct val="20000"/>
              </a:spcBef>
            </a:pPr>
            <a:r>
              <a:rPr lang="en-US" sz="2800" b="1" dirty="0">
                <a:solidFill>
                  <a:schemeClr val="accent3">
                    <a:lumMod val="75000"/>
                  </a:schemeClr>
                </a:solidFill>
              </a:rPr>
              <a:t>f)  Understanding the relational </a:t>
            </a:r>
            <a:r>
              <a:rPr lang="en-US" sz="2800" b="1" dirty="0" smtClean="0">
                <a:solidFill>
                  <a:schemeClr val="accent3">
                    <a:lumMod val="75000"/>
                  </a:schemeClr>
                </a:solidFill>
              </a:rPr>
              <a:t>dynamics</a:t>
            </a:r>
            <a:endParaRPr lang="en-CA" sz="2800" dirty="0">
              <a:solidFill>
                <a:schemeClr val="accent3">
                  <a:lumMod val="75000"/>
                </a:schemeClr>
              </a:solidFill>
            </a:endParaRPr>
          </a:p>
        </p:txBody>
      </p:sp>
      <p:pic>
        <p:nvPicPr>
          <p:cNvPr id="6148" name="Picture 4" descr="C:\Users\saralige\AppData\Local\Microsoft\Windows\Temporary Internet Files\Content.IE5\ASP9T1LB\work-togeth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99" y="1772816"/>
            <a:ext cx="3598540" cy="1955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4077072"/>
            <a:ext cx="6552728" cy="1754326"/>
          </a:xfrm>
          <a:prstGeom prst="rect">
            <a:avLst/>
          </a:prstGeom>
          <a:noFill/>
        </p:spPr>
        <p:txBody>
          <a:bodyPr wrap="square" rtlCol="0">
            <a:spAutoFit/>
          </a:bodyPr>
          <a:lstStyle/>
          <a:p>
            <a:pPr marL="457200" indent="-457200">
              <a:buFont typeface="+mj-lt"/>
              <a:buAutoNum type="arabicPeriod"/>
            </a:pPr>
            <a:r>
              <a:rPr lang="en-CA" dirty="0" smtClean="0"/>
              <a:t>Relationships between self-advocates and home share providers were diverse.</a:t>
            </a:r>
          </a:p>
          <a:p>
            <a:pPr marL="457200" indent="-457200">
              <a:buFont typeface="+mj-lt"/>
              <a:buAutoNum type="arabicPeriod"/>
            </a:pPr>
            <a:r>
              <a:rPr lang="en-CA" dirty="0" smtClean="0"/>
              <a:t>Both self-advocates and home share providers indicated preferences for varying levels of independence and privacy</a:t>
            </a:r>
          </a:p>
          <a:p>
            <a:pPr marL="457200" indent="-457200">
              <a:buFont typeface="+mj-lt"/>
              <a:buAutoNum type="arabicPeriod"/>
            </a:pPr>
            <a:r>
              <a:rPr lang="en-CA" dirty="0" smtClean="0"/>
              <a:t>Participants said that it was important to consider all relationships in the home share</a:t>
            </a:r>
          </a:p>
        </p:txBody>
      </p:sp>
    </p:spTree>
    <p:extLst>
      <p:ext uri="{BB962C8B-B14F-4D97-AF65-F5344CB8AC3E}">
        <p14:creationId xmlns:p14="http://schemas.microsoft.com/office/powerpoint/2010/main" val="307827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Home Sharing?</a:t>
            </a:r>
            <a:endParaRPr lang="en-CA" dirty="0"/>
          </a:p>
        </p:txBody>
      </p:sp>
      <p:sp>
        <p:nvSpPr>
          <p:cNvPr id="25" name="Rectangle 24"/>
          <p:cNvSpPr/>
          <p:nvPr/>
        </p:nvSpPr>
        <p:spPr>
          <a:xfrm>
            <a:off x="4553720" y="2103678"/>
            <a:ext cx="3951762" cy="2723823"/>
          </a:xfrm>
          <a:prstGeom prst="rect">
            <a:avLst/>
          </a:prstGeom>
        </p:spPr>
        <p:txBody>
          <a:bodyPr wrap="square">
            <a:spAutoFit/>
          </a:bodyPr>
          <a:lstStyle/>
          <a:p>
            <a:r>
              <a:rPr lang="en-US" sz="1900" dirty="0" smtClean="0"/>
              <a:t>Home sharing is a residential living arrangement in which one or more adults with an intellectual disability shares a home with an individual or family  who is contracted to provide residential and at times additional support as needed; the caregiver is paid for her/his caring labour</a:t>
            </a:r>
          </a:p>
        </p:txBody>
      </p:sp>
      <p:pic>
        <p:nvPicPr>
          <p:cNvPr id="1051" name="Picture 27" descr="C:\Users\saralige\Desktop\CIC Okanagan\CIC Research Projects\HS CLBC\HS images\004349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7378"/>
            <a:ext cx="35283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17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536104"/>
          </a:xfrm>
        </p:spPr>
        <p:txBody>
          <a:bodyPr/>
          <a:lstStyle/>
          <a:p>
            <a:r>
              <a:rPr lang="en-CA" sz="3200" b="1" dirty="0" smtClean="0">
                <a:solidFill>
                  <a:schemeClr val="accent5">
                    <a:lumMod val="50000"/>
                  </a:schemeClr>
                </a:solidFill>
              </a:rPr>
              <a:t>3)   Sustaining the Match</a:t>
            </a:r>
            <a:endParaRPr lang="en-CA" sz="3200" b="1" dirty="0">
              <a:solidFill>
                <a:schemeClr val="accent5">
                  <a:lumMod val="50000"/>
                </a:schemeClr>
              </a:solidFill>
            </a:endParaRPr>
          </a:p>
        </p:txBody>
      </p:sp>
      <p:sp>
        <p:nvSpPr>
          <p:cNvPr id="3" name="Content Placeholder 2"/>
          <p:cNvSpPr>
            <a:spLocks noGrp="1"/>
          </p:cNvSpPr>
          <p:nvPr>
            <p:ph sz="quarter" idx="1"/>
          </p:nvPr>
        </p:nvSpPr>
        <p:spPr>
          <a:xfrm>
            <a:off x="1043608" y="1628800"/>
            <a:ext cx="4824535" cy="3384376"/>
          </a:xfrm>
        </p:spPr>
        <p:txBody>
          <a:bodyPr/>
          <a:lstStyle/>
          <a:p>
            <a:pPr marL="0" indent="0">
              <a:buNone/>
            </a:pPr>
            <a:r>
              <a:rPr lang="en-CA" sz="2000" dirty="0" smtClean="0">
                <a:solidFill>
                  <a:schemeClr val="accent5">
                    <a:lumMod val="50000"/>
                  </a:schemeClr>
                </a:solidFill>
              </a:rPr>
              <a:t>Interviews </a:t>
            </a:r>
            <a:r>
              <a:rPr lang="en-CA" sz="2000" dirty="0">
                <a:solidFill>
                  <a:schemeClr val="accent5">
                    <a:lumMod val="50000"/>
                  </a:schemeClr>
                </a:solidFill>
              </a:rPr>
              <a:t>revealed insights into how to sustain a match over </a:t>
            </a:r>
            <a:r>
              <a:rPr lang="en-CA" sz="2000" dirty="0" smtClean="0">
                <a:solidFill>
                  <a:schemeClr val="accent5">
                    <a:lumMod val="50000"/>
                  </a:schemeClr>
                </a:solidFill>
              </a:rPr>
              <a:t>time. </a:t>
            </a:r>
          </a:p>
          <a:p>
            <a:pPr marL="0" indent="0">
              <a:buNone/>
            </a:pPr>
            <a:r>
              <a:rPr lang="en-CA" sz="2000" dirty="0" smtClean="0">
                <a:solidFill>
                  <a:schemeClr val="accent5">
                    <a:lumMod val="50000"/>
                  </a:schemeClr>
                </a:solidFill>
              </a:rPr>
              <a:t>These </a:t>
            </a:r>
            <a:r>
              <a:rPr lang="en-CA" sz="2000" dirty="0">
                <a:solidFill>
                  <a:schemeClr val="accent5">
                    <a:lumMod val="50000"/>
                  </a:schemeClr>
                </a:solidFill>
              </a:rPr>
              <a:t>involved the supports required to maintain and strengthen the home share </a:t>
            </a:r>
            <a:r>
              <a:rPr lang="en-CA" sz="2000" dirty="0" smtClean="0">
                <a:solidFill>
                  <a:schemeClr val="accent5">
                    <a:lumMod val="50000"/>
                  </a:schemeClr>
                </a:solidFill>
              </a:rPr>
              <a:t>relationships</a:t>
            </a:r>
          </a:p>
          <a:p>
            <a:r>
              <a:rPr lang="en-CA" sz="1600" dirty="0" smtClean="0">
                <a:solidFill>
                  <a:schemeClr val="accent5">
                    <a:lumMod val="50000"/>
                  </a:schemeClr>
                </a:solidFill>
              </a:rPr>
              <a:t>Emotional support</a:t>
            </a:r>
          </a:p>
          <a:p>
            <a:r>
              <a:rPr lang="en-CA" sz="1600" dirty="0" smtClean="0">
                <a:solidFill>
                  <a:schemeClr val="accent5">
                    <a:lumMod val="50000"/>
                  </a:schemeClr>
                </a:solidFill>
              </a:rPr>
              <a:t>Instrumental supports</a:t>
            </a:r>
          </a:p>
          <a:p>
            <a:r>
              <a:rPr lang="en-CA" sz="1600" dirty="0" smtClean="0">
                <a:solidFill>
                  <a:schemeClr val="accent5">
                    <a:lumMod val="50000"/>
                  </a:schemeClr>
                </a:solidFill>
              </a:rPr>
              <a:t>Practical support</a:t>
            </a:r>
          </a:p>
          <a:p>
            <a:r>
              <a:rPr lang="en-CA" sz="1600" dirty="0" smtClean="0">
                <a:solidFill>
                  <a:schemeClr val="accent5">
                    <a:lumMod val="50000"/>
                  </a:schemeClr>
                </a:solidFill>
              </a:rPr>
              <a:t>Healthy communication</a:t>
            </a:r>
          </a:p>
        </p:txBody>
      </p:sp>
      <p:pic>
        <p:nvPicPr>
          <p:cNvPr id="4" name="Picture 4" descr="C:\Users\saralige\AppData\Local\Microsoft\Windows\Temporary Internet Files\Content.IE5\4Z5BQGRR\puzzled_house_workers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21920"/>
            <a:ext cx="3576397" cy="2682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512" y="4892646"/>
            <a:ext cx="8784976" cy="584775"/>
          </a:xfrm>
          <a:prstGeom prst="rect">
            <a:avLst/>
          </a:prstGeom>
          <a:noFill/>
        </p:spPr>
        <p:txBody>
          <a:bodyPr wrap="square" rtlCol="0">
            <a:spAutoFit/>
          </a:bodyPr>
          <a:lstStyle/>
          <a:p>
            <a:pPr algn="ctr"/>
            <a:r>
              <a:rPr lang="en-US" sz="1600" i="1" dirty="0"/>
              <a:t>“We give her breaks. We’re so close. We’re really a safety net </a:t>
            </a:r>
            <a:r>
              <a:rPr lang="en-US" sz="1600" i="1" dirty="0" smtClean="0"/>
              <a:t>for                                                                        our daughter’s provide” .  (FM#18).  </a:t>
            </a:r>
            <a:endParaRPr lang="en-US" sz="1600" i="1" dirty="0"/>
          </a:p>
        </p:txBody>
      </p:sp>
    </p:spTree>
    <p:extLst>
      <p:ext uri="{BB962C8B-B14F-4D97-AF65-F5344CB8AC3E}">
        <p14:creationId xmlns:p14="http://schemas.microsoft.com/office/powerpoint/2010/main" val="2867006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948" y="2169094"/>
            <a:ext cx="3384376" cy="2880789"/>
          </a:xfrm>
          <a:prstGeom prst="rect">
            <a:avLst/>
          </a:prstGeom>
          <a:noFill/>
        </p:spPr>
        <p:txBody>
          <a:bodyPr wrap="square" rtlCol="0">
            <a:spAutoFit/>
          </a:bodyPr>
          <a:lstStyle/>
          <a:p>
            <a:pPr lvl="0" eaLnBrk="0" fontAlgn="base" hangingPunct="0">
              <a:spcBef>
                <a:spcPct val="20000"/>
              </a:spcBef>
              <a:spcAft>
                <a:spcPct val="0"/>
              </a:spcAft>
              <a:buClr>
                <a:srgbClr val="4F81BD"/>
              </a:buClr>
              <a:buSzPct val="85000"/>
            </a:pPr>
            <a:r>
              <a:rPr lang="en-CA" b="1" dirty="0" smtClean="0">
                <a:solidFill>
                  <a:srgbClr val="4BACC6">
                    <a:lumMod val="50000"/>
                  </a:srgbClr>
                </a:solidFill>
                <a:ea typeface="ＭＳ Ｐゴシック" charset="-128"/>
              </a:rPr>
              <a:t>Importance of balancing independence  and </a:t>
            </a:r>
          </a:p>
          <a:p>
            <a:pPr lvl="0" eaLnBrk="0" fontAlgn="base" hangingPunct="0">
              <a:spcBef>
                <a:spcPct val="20000"/>
              </a:spcBef>
              <a:spcAft>
                <a:spcPct val="0"/>
              </a:spcAft>
              <a:buClr>
                <a:srgbClr val="4F81BD"/>
              </a:buClr>
              <a:buSzPct val="85000"/>
            </a:pPr>
            <a:r>
              <a:rPr lang="en-CA" b="1" dirty="0" smtClean="0">
                <a:solidFill>
                  <a:srgbClr val="4BACC6">
                    <a:lumMod val="50000"/>
                  </a:srgbClr>
                </a:solidFill>
                <a:ea typeface="ＭＳ Ｐゴシック" charset="-128"/>
              </a:rPr>
              <a:t>providing support:</a:t>
            </a:r>
          </a:p>
          <a:p>
            <a:pPr marL="342900" lvl="0" indent="-342900" eaLnBrk="0" fontAlgn="base" hangingPunct="0">
              <a:spcBef>
                <a:spcPct val="20000"/>
              </a:spcBef>
              <a:spcAft>
                <a:spcPct val="0"/>
              </a:spcAft>
              <a:buClr>
                <a:srgbClr val="4F81BD"/>
              </a:buClr>
              <a:buSzPct val="85000"/>
              <a:buFont typeface="Arial" panose="020B0604020202020204" pitchFamily="34" charset="0"/>
              <a:buChar char="•"/>
            </a:pPr>
            <a:r>
              <a:rPr lang="en-CA" dirty="0" smtClean="0">
                <a:solidFill>
                  <a:srgbClr val="4BACC6">
                    <a:lumMod val="50000"/>
                  </a:srgbClr>
                </a:solidFill>
                <a:ea typeface="ＭＳ Ｐゴシック" charset="-128"/>
              </a:rPr>
              <a:t>Flexibility</a:t>
            </a:r>
          </a:p>
          <a:p>
            <a:pPr marL="342900" lvl="0" indent="-342900" eaLnBrk="0" fontAlgn="base" hangingPunct="0">
              <a:spcBef>
                <a:spcPct val="20000"/>
              </a:spcBef>
              <a:spcAft>
                <a:spcPct val="0"/>
              </a:spcAft>
              <a:buClr>
                <a:srgbClr val="4F81BD"/>
              </a:buClr>
              <a:buSzPct val="85000"/>
              <a:buFont typeface="Arial" panose="020B0604020202020204" pitchFamily="34" charset="0"/>
              <a:buChar char="•"/>
            </a:pPr>
            <a:r>
              <a:rPr lang="en-CA" dirty="0" smtClean="0">
                <a:solidFill>
                  <a:srgbClr val="4BACC6">
                    <a:lumMod val="50000"/>
                  </a:srgbClr>
                </a:solidFill>
                <a:ea typeface="ＭＳ Ｐゴシック" charset="-128"/>
              </a:rPr>
              <a:t>Tensions between encouraging self determination and concerns around ability and safety</a:t>
            </a:r>
          </a:p>
          <a:p>
            <a:pPr lvl="0" eaLnBrk="0" fontAlgn="base" hangingPunct="0">
              <a:spcBef>
                <a:spcPct val="20000"/>
              </a:spcBef>
              <a:spcAft>
                <a:spcPct val="0"/>
              </a:spcAft>
              <a:buClr>
                <a:srgbClr val="4F81BD"/>
              </a:buClr>
              <a:buSzPct val="85000"/>
            </a:pPr>
            <a:endParaRPr lang="en-CA" sz="2200" dirty="0" smtClean="0">
              <a:solidFill>
                <a:srgbClr val="4BACC6">
                  <a:lumMod val="50000"/>
                </a:srgbClr>
              </a:solidFill>
              <a:ea typeface="ＭＳ Ｐゴシック" charset="-128"/>
            </a:endParaRPr>
          </a:p>
        </p:txBody>
      </p:sp>
      <p:pic>
        <p:nvPicPr>
          <p:cNvPr id="7173" name="Picture 5" descr="C:\Users\saralige\AppData\Local\Microsoft\Windows\Temporary Internet Files\Content.IE5\ASP9T1LB\Scale_of_justice_go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902" y="2169094"/>
            <a:ext cx="2912088"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576" y="404664"/>
            <a:ext cx="7662342" cy="523220"/>
          </a:xfrm>
          <a:prstGeom prst="rect">
            <a:avLst/>
          </a:prstGeom>
          <a:noFill/>
        </p:spPr>
        <p:txBody>
          <a:bodyPr wrap="square" rtlCol="0">
            <a:spAutoFit/>
          </a:bodyPr>
          <a:lstStyle/>
          <a:p>
            <a:pPr algn="ctr"/>
            <a:r>
              <a:rPr lang="en-CA" sz="2800" b="1" dirty="0">
                <a:solidFill>
                  <a:schemeClr val="accent5">
                    <a:lumMod val="50000"/>
                  </a:schemeClr>
                </a:solidFill>
                <a:ea typeface="ＭＳ Ｐゴシック" charset="-128"/>
                <a:cs typeface="+mj-cs"/>
              </a:rPr>
              <a:t>3)   </a:t>
            </a:r>
            <a:r>
              <a:rPr lang="en-CA" sz="2800" b="1" dirty="0" smtClean="0">
                <a:solidFill>
                  <a:schemeClr val="accent5">
                    <a:lumMod val="50000"/>
                  </a:schemeClr>
                </a:solidFill>
                <a:ea typeface="ＭＳ Ｐゴシック" charset="-128"/>
                <a:cs typeface="+mj-cs"/>
              </a:rPr>
              <a:t>Sustaining the Match </a:t>
            </a:r>
            <a:r>
              <a:rPr lang="en-CA" sz="2800" dirty="0" smtClean="0">
                <a:solidFill>
                  <a:schemeClr val="accent5">
                    <a:lumMod val="50000"/>
                  </a:schemeClr>
                </a:solidFill>
                <a:ea typeface="ＭＳ Ｐゴシック" charset="-128"/>
                <a:cs typeface="+mj-cs"/>
              </a:rPr>
              <a:t>(cont.)</a:t>
            </a:r>
            <a:endParaRPr lang="en-CA" sz="2800" dirty="0">
              <a:solidFill>
                <a:schemeClr val="accent5">
                  <a:lumMod val="50000"/>
                </a:schemeClr>
              </a:solidFill>
            </a:endParaRPr>
          </a:p>
        </p:txBody>
      </p:sp>
      <p:sp>
        <p:nvSpPr>
          <p:cNvPr id="4" name="TextBox 3"/>
          <p:cNvSpPr txBox="1"/>
          <p:nvPr/>
        </p:nvSpPr>
        <p:spPr>
          <a:xfrm>
            <a:off x="1001094" y="5182453"/>
            <a:ext cx="7488832" cy="338554"/>
          </a:xfrm>
          <a:prstGeom prst="rect">
            <a:avLst/>
          </a:prstGeom>
          <a:noFill/>
        </p:spPr>
        <p:txBody>
          <a:bodyPr wrap="square" rtlCol="0">
            <a:spAutoFit/>
          </a:bodyPr>
          <a:lstStyle/>
          <a:p>
            <a:pPr algn="ctr"/>
            <a:r>
              <a:rPr lang="en-US" sz="1600" i="1" dirty="0"/>
              <a:t>“I think [the relationship] will always evolve, </a:t>
            </a:r>
            <a:r>
              <a:rPr lang="en-US" sz="1600" i="1" dirty="0" smtClean="0"/>
              <a:t>right?”  (</a:t>
            </a:r>
            <a:r>
              <a:rPr lang="en-US" sz="1600" i="1" dirty="0"/>
              <a:t>HSP#29). </a:t>
            </a:r>
          </a:p>
        </p:txBody>
      </p:sp>
    </p:spTree>
    <p:extLst>
      <p:ext uri="{BB962C8B-B14F-4D97-AF65-F5344CB8AC3E}">
        <p14:creationId xmlns:p14="http://schemas.microsoft.com/office/powerpoint/2010/main" val="166599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34" y="476672"/>
            <a:ext cx="8534400" cy="438745"/>
          </a:xfrm>
        </p:spPr>
        <p:txBody>
          <a:bodyPr/>
          <a:lstStyle/>
          <a:p>
            <a:r>
              <a:rPr lang="en-CA" sz="3200" b="1" dirty="0" smtClean="0">
                <a:solidFill>
                  <a:schemeClr val="accent5">
                    <a:lumMod val="50000"/>
                  </a:schemeClr>
                </a:solidFill>
              </a:rPr>
              <a:t>4)  Safety &amp; Monitoring</a:t>
            </a:r>
            <a:endParaRPr lang="en-CA" sz="3200" b="1" dirty="0">
              <a:solidFill>
                <a:schemeClr val="accent5">
                  <a:lumMod val="50000"/>
                </a:schemeClr>
              </a:solidFill>
            </a:endParaRPr>
          </a:p>
        </p:txBody>
      </p:sp>
      <p:sp>
        <p:nvSpPr>
          <p:cNvPr id="3" name="Content Placeholder 2"/>
          <p:cNvSpPr>
            <a:spLocks noGrp="1"/>
          </p:cNvSpPr>
          <p:nvPr>
            <p:ph sz="quarter" idx="1"/>
          </p:nvPr>
        </p:nvSpPr>
        <p:spPr>
          <a:xfrm>
            <a:off x="1491126" y="1628800"/>
            <a:ext cx="6336704" cy="864096"/>
          </a:xfrm>
        </p:spPr>
        <p:txBody>
          <a:bodyPr anchor="ctr"/>
          <a:lstStyle/>
          <a:p>
            <a:pPr marL="0" indent="0" algn="ctr">
              <a:buNone/>
            </a:pPr>
            <a:r>
              <a:rPr lang="en-CA" sz="1800" b="1" dirty="0" smtClean="0"/>
              <a:t>Safety  - </a:t>
            </a:r>
            <a:r>
              <a:rPr lang="en-CA" sz="1800" dirty="0" smtClean="0"/>
              <a:t>was a concern discussed by self advocates, home share providers and family members</a:t>
            </a:r>
          </a:p>
        </p:txBody>
      </p:sp>
      <p:sp>
        <p:nvSpPr>
          <p:cNvPr id="5" name="TextBox 4"/>
          <p:cNvSpPr txBox="1"/>
          <p:nvPr/>
        </p:nvSpPr>
        <p:spPr>
          <a:xfrm>
            <a:off x="1275102" y="3861048"/>
            <a:ext cx="6768752" cy="954107"/>
          </a:xfrm>
          <a:prstGeom prst="rect">
            <a:avLst/>
          </a:prstGeom>
          <a:noFill/>
        </p:spPr>
        <p:txBody>
          <a:bodyPr wrap="square" rtlCol="0" anchor="ctr">
            <a:spAutoFit/>
          </a:bodyPr>
          <a:lstStyle/>
          <a:p>
            <a:pPr algn="ctr"/>
            <a:r>
              <a:rPr lang="en-CA" b="1" dirty="0" smtClean="0"/>
              <a:t>Monitoring</a:t>
            </a:r>
            <a:r>
              <a:rPr lang="en-CA" dirty="0"/>
              <a:t> </a:t>
            </a:r>
            <a:r>
              <a:rPr lang="en-CA" dirty="0" smtClean="0"/>
              <a:t>- Some home share providers stressed the need for quality monitoring policies and practices and more frequent monitoring, as did several family members</a:t>
            </a:r>
            <a:r>
              <a:rPr lang="en-CA" sz="2000" dirty="0" smtClean="0"/>
              <a:t>.</a:t>
            </a:r>
            <a:endParaRPr lang="en-CA" sz="2000" dirty="0"/>
          </a:p>
        </p:txBody>
      </p:sp>
      <p:pic>
        <p:nvPicPr>
          <p:cNvPr id="8201" name="Picture 9" descr="C:\Users\saralige\AppData\Local\Microsoft\Windows\Temporary Internet Files\Content.IE5\ASP9T1LB\a-safe-pla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846" y="2492896"/>
            <a:ext cx="1584176" cy="1250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1046" y="5094203"/>
            <a:ext cx="7776864" cy="338554"/>
          </a:xfrm>
          <a:prstGeom prst="rect">
            <a:avLst/>
          </a:prstGeom>
          <a:noFill/>
        </p:spPr>
        <p:txBody>
          <a:bodyPr wrap="square" rtlCol="0">
            <a:spAutoFit/>
          </a:bodyPr>
          <a:lstStyle/>
          <a:p>
            <a:pPr algn="ctr"/>
            <a:r>
              <a:rPr lang="en-US" sz="1600" i="1" dirty="0" smtClean="0"/>
              <a:t>‘</a:t>
            </a:r>
            <a:r>
              <a:rPr lang="en-US" sz="1600" i="1" dirty="0"/>
              <a:t>It’s not </a:t>
            </a:r>
            <a:r>
              <a:rPr lang="en-US" sz="1600" i="1" dirty="0" smtClean="0"/>
              <a:t>like our son shouldn’t </a:t>
            </a:r>
            <a:r>
              <a:rPr lang="en-US" sz="1600" i="1" dirty="0"/>
              <a:t>have </a:t>
            </a:r>
            <a:r>
              <a:rPr lang="en-US" sz="1600" i="1" dirty="0" smtClean="0"/>
              <a:t>rights,  </a:t>
            </a:r>
            <a:r>
              <a:rPr lang="en-US" sz="1600" i="1" dirty="0"/>
              <a:t>but </a:t>
            </a:r>
            <a:r>
              <a:rPr lang="en-US" sz="1600" i="1" dirty="0" smtClean="0"/>
              <a:t>he </a:t>
            </a:r>
            <a:r>
              <a:rPr lang="en-US" sz="1600" i="1" dirty="0"/>
              <a:t>has a right to be safe!’” (FM#3)</a:t>
            </a:r>
          </a:p>
        </p:txBody>
      </p:sp>
    </p:spTree>
    <p:extLst>
      <p:ext uri="{BB962C8B-B14F-4D97-AF65-F5344CB8AC3E}">
        <p14:creationId xmlns:p14="http://schemas.microsoft.com/office/powerpoint/2010/main" val="1412057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DISCUSSION</a:t>
            </a:r>
            <a:endParaRPr lang="en-CA" b="1" dirty="0"/>
          </a:p>
        </p:txBody>
      </p:sp>
      <p:sp>
        <p:nvSpPr>
          <p:cNvPr id="3" name="Content Placeholder 2"/>
          <p:cNvSpPr>
            <a:spLocks noGrp="1"/>
          </p:cNvSpPr>
          <p:nvPr>
            <p:ph sz="quarter" idx="1"/>
          </p:nvPr>
        </p:nvSpPr>
        <p:spPr>
          <a:xfrm>
            <a:off x="1115616" y="1700808"/>
            <a:ext cx="6912768" cy="3816424"/>
          </a:xfrm>
        </p:spPr>
        <p:txBody>
          <a:bodyPr/>
          <a:lstStyle/>
          <a:p>
            <a:r>
              <a:rPr lang="en-US" sz="1600" dirty="0" smtClean="0"/>
              <a:t>Importance </a:t>
            </a:r>
            <a:r>
              <a:rPr lang="en-US" sz="1600" dirty="0"/>
              <a:t>of the match between the self advocate and the home share </a:t>
            </a:r>
            <a:r>
              <a:rPr lang="en-US" sz="1600" dirty="0" smtClean="0"/>
              <a:t>provider</a:t>
            </a:r>
          </a:p>
          <a:p>
            <a:r>
              <a:rPr lang="en-US" sz="1600" dirty="0" smtClean="0"/>
              <a:t>Positive </a:t>
            </a:r>
            <a:r>
              <a:rPr lang="en-US" sz="1600" dirty="0"/>
              <a:t>home share experiences are primarily related to other factors such as </a:t>
            </a:r>
            <a:endParaRPr lang="en-US" sz="1600" dirty="0" smtClean="0"/>
          </a:p>
          <a:p>
            <a:pPr lvl="1"/>
            <a:r>
              <a:rPr lang="en-US" sz="1600" dirty="0" smtClean="0"/>
              <a:t>the </a:t>
            </a:r>
            <a:r>
              <a:rPr lang="en-US" sz="1600" dirty="0"/>
              <a:t>quality of the relationship(s</a:t>
            </a:r>
            <a:r>
              <a:rPr lang="en-US" sz="1600" dirty="0" smtClean="0"/>
              <a:t>) </a:t>
            </a:r>
          </a:p>
          <a:p>
            <a:pPr lvl="1"/>
            <a:r>
              <a:rPr lang="en-US" sz="1600" dirty="0" smtClean="0"/>
              <a:t>planning</a:t>
            </a:r>
            <a:r>
              <a:rPr lang="en-US" sz="1600" dirty="0"/>
              <a:t>, preparation and support for the </a:t>
            </a:r>
            <a:r>
              <a:rPr lang="en-US" sz="1600" dirty="0" smtClean="0"/>
              <a:t>transition </a:t>
            </a:r>
          </a:p>
          <a:p>
            <a:pPr lvl="1"/>
            <a:r>
              <a:rPr lang="en-US" sz="1600" dirty="0" smtClean="0"/>
              <a:t>and </a:t>
            </a:r>
            <a:r>
              <a:rPr lang="en-US" sz="1600" dirty="0"/>
              <a:t>larger policies and structures to ensure support to individuals participating in home shares </a:t>
            </a:r>
            <a:endParaRPr lang="en-US" sz="1600" dirty="0" smtClean="0"/>
          </a:p>
          <a:p>
            <a:r>
              <a:rPr lang="en-US" sz="1600" dirty="0" smtClean="0"/>
              <a:t>Positive outcomes are related to:</a:t>
            </a:r>
          </a:p>
          <a:p>
            <a:pPr lvl="1"/>
            <a:r>
              <a:rPr lang="en-US" sz="1600" dirty="0" smtClean="0"/>
              <a:t> Flexibility  and appropriate supports to address changing needs</a:t>
            </a:r>
          </a:p>
          <a:p>
            <a:pPr lvl="1"/>
            <a:r>
              <a:rPr lang="en-US" sz="1600" dirty="0"/>
              <a:t>H</a:t>
            </a:r>
            <a:r>
              <a:rPr lang="en-US" sz="1600" dirty="0" smtClean="0"/>
              <a:t>ome share arrangements that support </a:t>
            </a:r>
            <a:r>
              <a:rPr lang="en-US" sz="1600" dirty="0"/>
              <a:t>a self advocate’s healthy lifestyle, well-being, valued social roles, social inclusion, and community </a:t>
            </a:r>
            <a:r>
              <a:rPr lang="en-US" sz="1600" dirty="0" smtClean="0"/>
              <a:t>participation</a:t>
            </a:r>
            <a:endParaRPr lang="en-CA" sz="1600" dirty="0"/>
          </a:p>
        </p:txBody>
      </p:sp>
    </p:spTree>
    <p:extLst>
      <p:ext uri="{BB962C8B-B14F-4D97-AF65-F5344CB8AC3E}">
        <p14:creationId xmlns:p14="http://schemas.microsoft.com/office/powerpoint/2010/main" val="241105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0537"/>
            <a:ext cx="6840760" cy="600164"/>
          </a:xfrm>
          <a:prstGeom prst="rect">
            <a:avLst/>
          </a:prstGeom>
          <a:noFill/>
        </p:spPr>
        <p:txBody>
          <a:bodyPr wrap="square" rtlCol="0">
            <a:spAutoFit/>
          </a:bodyPr>
          <a:lstStyle/>
          <a:p>
            <a:pPr algn="ctr"/>
            <a:r>
              <a:rPr lang="en-CA" sz="3300" b="1" dirty="0" smtClean="0">
                <a:solidFill>
                  <a:srgbClr val="9BBB59">
                    <a:shade val="75000"/>
                  </a:srgbClr>
                </a:solidFill>
                <a:ea typeface="ＭＳ Ｐゴシック" charset="-128"/>
                <a:cs typeface="+mj-cs"/>
              </a:rPr>
              <a:t>DISCUSSION </a:t>
            </a:r>
            <a:r>
              <a:rPr lang="en-CA" sz="2800" dirty="0" smtClean="0">
                <a:solidFill>
                  <a:srgbClr val="9BBB59">
                    <a:shade val="75000"/>
                  </a:srgbClr>
                </a:solidFill>
                <a:ea typeface="ＭＳ Ｐゴシック" charset="-128"/>
                <a:cs typeface="+mj-cs"/>
              </a:rPr>
              <a:t>(cont.)</a:t>
            </a:r>
            <a:endParaRPr lang="en-CA" sz="2800" dirty="0"/>
          </a:p>
        </p:txBody>
      </p:sp>
      <p:sp>
        <p:nvSpPr>
          <p:cNvPr id="3" name="TextBox 2"/>
          <p:cNvSpPr txBox="1"/>
          <p:nvPr/>
        </p:nvSpPr>
        <p:spPr>
          <a:xfrm>
            <a:off x="617905" y="1916832"/>
            <a:ext cx="792088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Call for improved </a:t>
            </a:r>
            <a:r>
              <a:rPr lang="en-US" dirty="0"/>
              <a:t>safety and monitoring of home sharing practices in BC.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Findings </a:t>
            </a:r>
            <a:r>
              <a:rPr lang="en-US" dirty="0"/>
              <a:t>clearly indicate a need to support the provision and implementation of safe and inclusive home sharing that promote the inclusion and citizenship of individuals with </a:t>
            </a:r>
            <a:r>
              <a:rPr lang="en-US" dirty="0" smtClean="0"/>
              <a:t>intellectual disabilities </a:t>
            </a:r>
            <a:r>
              <a:rPr lang="en-US" dirty="0"/>
              <a:t>in community.</a:t>
            </a:r>
            <a:endParaRPr lang="en-CA" dirty="0"/>
          </a:p>
        </p:txBody>
      </p:sp>
      <p:pic>
        <p:nvPicPr>
          <p:cNvPr id="9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186" y="3750914"/>
            <a:ext cx="2580318" cy="223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01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ommunity.jpg"/>
          <p:cNvPicPr>
            <a:picLocks noGrp="1" noChangeAspect="1"/>
          </p:cNvPicPr>
          <p:nvPr>
            <p:ph type="pic" idx="1"/>
          </p:nvPr>
        </p:nvPicPr>
        <p:blipFill>
          <a:blip r:embed="rId3" cstate="print"/>
          <a:srcRect l="6117" r="6117"/>
          <a:stretch>
            <a:fillRect/>
          </a:stretch>
        </p:blipFill>
        <p:spPr>
          <a:xfrm>
            <a:off x="4427984" y="1700808"/>
            <a:ext cx="3298825" cy="2399146"/>
          </a:xfrm>
        </p:spPr>
      </p:pic>
      <p:sp>
        <p:nvSpPr>
          <p:cNvPr id="6" name="Text Placeholder 5"/>
          <p:cNvSpPr>
            <a:spLocks noGrp="1"/>
          </p:cNvSpPr>
          <p:nvPr>
            <p:ph type="body" sz="half" idx="2"/>
          </p:nvPr>
        </p:nvSpPr>
        <p:spPr>
          <a:xfrm>
            <a:off x="177800" y="990600"/>
            <a:ext cx="2822575" cy="5257800"/>
          </a:xfrm>
        </p:spPr>
        <p:txBody>
          <a:bodyPr/>
          <a:lstStyle/>
          <a:p>
            <a:endParaRPr lang="en-US" sz="3200" dirty="0" smtClean="0"/>
          </a:p>
          <a:p>
            <a:r>
              <a:rPr lang="en-US" sz="3200" dirty="0" smtClean="0"/>
              <a:t>“HOME” </a:t>
            </a:r>
            <a:r>
              <a:rPr lang="en-US" sz="3200" dirty="0" smtClean="0">
                <a:sym typeface="Wingdings" pitchFamily="2" charset="2"/>
              </a:rPr>
              <a:t></a:t>
            </a:r>
            <a:endParaRPr lang="en-US" sz="3200" dirty="0" smtClean="0"/>
          </a:p>
          <a:p>
            <a:r>
              <a:rPr lang="en-US" sz="3200" dirty="0" smtClean="0"/>
              <a:t>It’s not about place! </a:t>
            </a:r>
          </a:p>
          <a:p>
            <a:r>
              <a:rPr lang="en-US" sz="3200" dirty="0" smtClean="0"/>
              <a:t>It’s about relationships!</a:t>
            </a:r>
            <a:endParaRPr lang="en-CA" sz="3200" dirty="0"/>
          </a:p>
        </p:txBody>
      </p:sp>
      <p:sp>
        <p:nvSpPr>
          <p:cNvPr id="8" name="TextBox 7"/>
          <p:cNvSpPr txBox="1"/>
          <p:nvPr/>
        </p:nvSpPr>
        <p:spPr>
          <a:xfrm>
            <a:off x="3131840" y="4221088"/>
            <a:ext cx="5579945" cy="1754326"/>
          </a:xfrm>
          <a:prstGeom prst="rect">
            <a:avLst/>
          </a:prstGeom>
          <a:noFill/>
        </p:spPr>
        <p:txBody>
          <a:bodyPr wrap="square" rtlCol="0">
            <a:spAutoFit/>
          </a:bodyPr>
          <a:lstStyle/>
          <a:p>
            <a:pPr algn="ctr" fontAlgn="base">
              <a:spcBef>
                <a:spcPct val="0"/>
              </a:spcBef>
              <a:spcAft>
                <a:spcPct val="0"/>
              </a:spcAft>
            </a:pPr>
            <a:r>
              <a:rPr lang="en-US" dirty="0">
                <a:solidFill>
                  <a:prstClr val="black"/>
                </a:solidFill>
                <a:cs typeface="Arial" charset="0"/>
              </a:rPr>
              <a:t>We really like this guy, right? For me that’s sort of one of my core beliefs about home sharing and part of what motivated me to...switch gears…right? I think that </a:t>
            </a:r>
            <a:r>
              <a:rPr lang="en-US" dirty="0" smtClean="0">
                <a:solidFill>
                  <a:prstClr val="black"/>
                </a:solidFill>
                <a:cs typeface="Arial" charset="0"/>
              </a:rPr>
              <a:t>the </a:t>
            </a:r>
            <a:r>
              <a:rPr lang="en-US" dirty="0">
                <a:solidFill>
                  <a:prstClr val="black"/>
                </a:solidFill>
                <a:cs typeface="Arial" charset="0"/>
              </a:rPr>
              <a:t>potential for the best home shares come when there’s </a:t>
            </a:r>
            <a:r>
              <a:rPr lang="en-US" b="1" dirty="0">
                <a:solidFill>
                  <a:prstClr val="black"/>
                </a:solidFill>
                <a:cs typeface="Arial" charset="0"/>
              </a:rPr>
              <a:t>connection and relationship</a:t>
            </a:r>
            <a:r>
              <a:rPr lang="en-US" dirty="0">
                <a:solidFill>
                  <a:prstClr val="black"/>
                </a:solidFill>
                <a:cs typeface="Arial" charset="0"/>
              </a:rPr>
              <a:t>…right? </a:t>
            </a:r>
            <a:r>
              <a:rPr lang="en-US" sz="1400" dirty="0">
                <a:solidFill>
                  <a:prstClr val="black"/>
                </a:solidFill>
                <a:cs typeface="Arial" charset="0"/>
              </a:rPr>
              <a:t>(HSP #2)</a:t>
            </a:r>
            <a:endParaRPr lang="en-CA" sz="1400" dirty="0">
              <a:solidFill>
                <a:prstClr val="black"/>
              </a:solidFill>
              <a:cs typeface="Arial" charset="0"/>
            </a:endParaRPr>
          </a:p>
        </p:txBody>
      </p:sp>
    </p:spTree>
    <p:extLst>
      <p:ext uri="{BB962C8B-B14F-4D97-AF65-F5344CB8AC3E}">
        <p14:creationId xmlns:p14="http://schemas.microsoft.com/office/powerpoint/2010/main" val="42598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1625" y="228600"/>
            <a:ext cx="8534400" cy="752475"/>
          </a:xfrm>
        </p:spPr>
        <p:txBody>
          <a:bodyPr/>
          <a:lstStyle/>
          <a:p>
            <a:r>
              <a:rPr lang="en-CA" sz="4800" dirty="0" smtClean="0">
                <a:solidFill>
                  <a:srgbClr val="002060"/>
                </a:solidFill>
              </a:rPr>
              <a:t>Thank you </a:t>
            </a:r>
          </a:p>
        </p:txBody>
      </p:sp>
      <p:sp>
        <p:nvSpPr>
          <p:cNvPr id="23555" name="Content Placeholder 2"/>
          <p:cNvSpPr>
            <a:spLocks noGrp="1"/>
          </p:cNvSpPr>
          <p:nvPr>
            <p:ph sz="quarter" idx="1"/>
          </p:nvPr>
        </p:nvSpPr>
        <p:spPr>
          <a:xfrm>
            <a:off x="827584" y="1484784"/>
            <a:ext cx="7704856" cy="4176464"/>
          </a:xfrm>
        </p:spPr>
        <p:txBody>
          <a:bodyPr/>
          <a:lstStyle/>
          <a:p>
            <a:endParaRPr lang="en-CA" sz="800" b="1" dirty="0" smtClean="0">
              <a:solidFill>
                <a:srgbClr val="002060"/>
              </a:solidFill>
            </a:endParaRPr>
          </a:p>
          <a:p>
            <a:pPr algn="ctr">
              <a:buNone/>
            </a:pPr>
            <a:r>
              <a:rPr lang="en-CA" sz="3200" b="1" dirty="0" smtClean="0">
                <a:solidFill>
                  <a:schemeClr val="accent3">
                    <a:lumMod val="50000"/>
                  </a:schemeClr>
                </a:solidFill>
                <a:hlinkClick r:id="rId3"/>
              </a:rPr>
              <a:t>www.cic.arts.ubc.ca</a:t>
            </a:r>
            <a:endParaRPr lang="en-CA" sz="3200" b="1" dirty="0" smtClean="0">
              <a:solidFill>
                <a:schemeClr val="accent3">
                  <a:lumMod val="50000"/>
                </a:schemeClr>
              </a:solidFill>
            </a:endParaRPr>
          </a:p>
          <a:p>
            <a:pPr algn="ctr">
              <a:buNone/>
            </a:pPr>
            <a:endParaRPr lang="en-CA" sz="1000" b="1" dirty="0" smtClean="0">
              <a:solidFill>
                <a:srgbClr val="002060"/>
              </a:solidFill>
            </a:endParaRPr>
          </a:p>
          <a:p>
            <a:pPr lvl="0" algn="ctr" eaLnBrk="1" hangingPunct="1">
              <a:buClr>
                <a:srgbClr val="F07F09"/>
              </a:buClr>
              <a:buNone/>
            </a:pPr>
            <a:r>
              <a:rPr lang="en-US" b="1" dirty="0">
                <a:solidFill>
                  <a:prstClr val="black"/>
                </a:solidFill>
              </a:rPr>
              <a:t>Contact: </a:t>
            </a:r>
            <a:r>
              <a:rPr lang="en-US" b="1" dirty="0" smtClean="0">
                <a:solidFill>
                  <a:prstClr val="black"/>
                </a:solidFill>
              </a:rPr>
              <a:t>Dr</a:t>
            </a:r>
            <a:r>
              <a:rPr lang="en-US" b="1" dirty="0">
                <a:solidFill>
                  <a:prstClr val="black"/>
                </a:solidFill>
              </a:rPr>
              <a:t>. Rachelle Hole</a:t>
            </a:r>
          </a:p>
          <a:p>
            <a:pPr lvl="0" algn="ctr" eaLnBrk="1" hangingPunct="1">
              <a:buClr>
                <a:srgbClr val="F07F09"/>
              </a:buClr>
              <a:buNone/>
            </a:pPr>
            <a:r>
              <a:rPr lang="en-US" dirty="0">
                <a:solidFill>
                  <a:prstClr val="black"/>
                </a:solidFill>
              </a:rPr>
              <a:t>	</a:t>
            </a:r>
            <a:r>
              <a:rPr lang="en-US" sz="1800" dirty="0" smtClean="0">
                <a:solidFill>
                  <a:prstClr val="black"/>
                </a:solidFill>
              </a:rPr>
              <a:t>Co-Director</a:t>
            </a:r>
            <a:r>
              <a:rPr lang="en-US" sz="1800" dirty="0">
                <a:solidFill>
                  <a:prstClr val="black"/>
                </a:solidFill>
              </a:rPr>
              <a:t>, Centre for Inclusion and Citizenship</a:t>
            </a:r>
          </a:p>
          <a:p>
            <a:pPr lvl="0" algn="ctr" eaLnBrk="1" hangingPunct="1">
              <a:buClr>
                <a:srgbClr val="F07F09"/>
              </a:buClr>
              <a:buNone/>
            </a:pPr>
            <a:r>
              <a:rPr lang="en-CA" sz="1800" dirty="0" smtClean="0">
                <a:solidFill>
                  <a:prstClr val="black"/>
                </a:solidFill>
                <a:hlinkClick r:id="rId4"/>
              </a:rPr>
              <a:t>http</a:t>
            </a:r>
            <a:r>
              <a:rPr lang="en-CA" sz="1800" dirty="0">
                <a:solidFill>
                  <a:prstClr val="black"/>
                </a:solidFill>
                <a:hlinkClick r:id="rId4"/>
              </a:rPr>
              <a:t>://cic.arts.ubc.ca</a:t>
            </a:r>
            <a:r>
              <a:rPr lang="en-CA" sz="1800" dirty="0" smtClean="0">
                <a:solidFill>
                  <a:prstClr val="black"/>
                </a:solidFill>
                <a:hlinkClick r:id="rId4"/>
              </a:rPr>
              <a:t>/</a:t>
            </a:r>
            <a:endParaRPr lang="en-US" sz="1100" dirty="0">
              <a:solidFill>
                <a:prstClr val="black"/>
              </a:solidFill>
            </a:endParaRPr>
          </a:p>
          <a:p>
            <a:pPr lvl="0" algn="ctr" eaLnBrk="1" hangingPunct="1">
              <a:buClr>
                <a:srgbClr val="F07F09"/>
              </a:buClr>
              <a:buNone/>
            </a:pPr>
            <a:r>
              <a:rPr lang="en-US" sz="2000" b="1" dirty="0" smtClean="0">
                <a:solidFill>
                  <a:prstClr val="black"/>
                </a:solidFill>
              </a:rPr>
              <a:t>email</a:t>
            </a:r>
            <a:r>
              <a:rPr lang="en-US" sz="2000" b="1" dirty="0">
                <a:solidFill>
                  <a:prstClr val="black"/>
                </a:solidFill>
              </a:rPr>
              <a:t>:  </a:t>
            </a:r>
            <a:r>
              <a:rPr lang="en-US" sz="2000" b="1" dirty="0" smtClean="0">
                <a:solidFill>
                  <a:prstClr val="black"/>
                </a:solidFill>
                <a:hlinkClick r:id="rId5"/>
              </a:rPr>
              <a:t>rachelle.hole@ubc.ca</a:t>
            </a:r>
            <a:endParaRPr lang="en-US" sz="2000" b="1" dirty="0" smtClean="0">
              <a:solidFill>
                <a:prstClr val="black"/>
              </a:solidFill>
            </a:endParaRPr>
          </a:p>
          <a:p>
            <a:pPr lvl="0" algn="ctr" eaLnBrk="1" hangingPunct="1">
              <a:buClr>
                <a:srgbClr val="F07F09"/>
              </a:buClr>
              <a:buNone/>
            </a:pPr>
            <a:endParaRPr lang="en-US" sz="1100" b="1" dirty="0">
              <a:solidFill>
                <a:prstClr val="black"/>
              </a:solidFill>
            </a:endParaRPr>
          </a:p>
          <a:p>
            <a:pPr lvl="0" algn="ctr" eaLnBrk="1" hangingPunct="1">
              <a:buClr>
                <a:srgbClr val="F07F09"/>
              </a:buClr>
              <a:buNone/>
            </a:pPr>
            <a:r>
              <a:rPr lang="en-US" sz="2400" dirty="0">
                <a:solidFill>
                  <a:prstClr val="black"/>
                </a:solidFill>
              </a:rPr>
              <a:t>Website: </a:t>
            </a:r>
            <a:r>
              <a:rPr lang="en-CA" sz="1600" dirty="0" smtClean="0">
                <a:solidFill>
                  <a:prstClr val="black"/>
                </a:solidFill>
                <a:hlinkClick r:id="rId6"/>
              </a:rPr>
              <a:t>http</a:t>
            </a:r>
            <a:r>
              <a:rPr lang="en-CA" sz="1600" dirty="0">
                <a:solidFill>
                  <a:prstClr val="black"/>
                </a:solidFill>
                <a:hlinkClick r:id="rId6"/>
              </a:rPr>
              <a:t>://www.ubc.ca/okanagan/socialwork/faculty/rhole.html</a:t>
            </a:r>
            <a:endParaRPr lang="en-US" sz="1600" dirty="0">
              <a:solidFill>
                <a:prstClr val="black"/>
              </a:solidFill>
            </a:endParaRPr>
          </a:p>
          <a:p>
            <a:pPr lvl="0" algn="ctr" eaLnBrk="1" hangingPunct="1">
              <a:buClr>
                <a:srgbClr val="F07F09"/>
              </a:buClr>
              <a:buNone/>
            </a:pPr>
            <a:r>
              <a:rPr lang="en-US" b="1" dirty="0">
                <a:solidFill>
                  <a:prstClr val="black"/>
                </a:solidFill>
              </a:rPr>
              <a:t>Phone:  </a:t>
            </a:r>
            <a:r>
              <a:rPr lang="en-US" b="1" dirty="0" smtClean="0">
                <a:solidFill>
                  <a:prstClr val="black"/>
                </a:solidFill>
              </a:rPr>
              <a:t>250 </a:t>
            </a:r>
            <a:r>
              <a:rPr lang="en-US" b="1" dirty="0">
                <a:solidFill>
                  <a:prstClr val="black"/>
                </a:solidFill>
              </a:rPr>
              <a:t>– 807 - 8741</a:t>
            </a:r>
          </a:p>
        </p:txBody>
      </p:sp>
    </p:spTree>
    <p:extLst>
      <p:ext uri="{BB962C8B-B14F-4D97-AF65-F5344CB8AC3E}">
        <p14:creationId xmlns:p14="http://schemas.microsoft.com/office/powerpoint/2010/main" val="280420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977" y="1597672"/>
            <a:ext cx="4248472" cy="4262705"/>
          </a:xfrm>
          <a:prstGeom prst="rect">
            <a:avLst/>
          </a:prstGeom>
        </p:spPr>
        <p:txBody>
          <a:bodyPr wrap="square">
            <a:spAutoFit/>
          </a:bodyPr>
          <a:lstStyle/>
          <a:p>
            <a:endParaRPr lang="en-US" sz="1900" dirty="0"/>
          </a:p>
          <a:p>
            <a:pPr marL="342900" indent="-342900">
              <a:buFont typeface="Arial" panose="020B0604020202020204" pitchFamily="34" charset="0"/>
              <a:buChar char="•"/>
            </a:pPr>
            <a:r>
              <a:rPr lang="en-US" b="1" dirty="0" smtClean="0">
                <a:solidFill>
                  <a:schemeClr val="tx2">
                    <a:lumMod val="50000"/>
                  </a:schemeClr>
                </a:solidFill>
              </a:rPr>
              <a:t>Homes that are owned or rented by the HSP or the self advocate</a:t>
            </a:r>
          </a:p>
          <a:p>
            <a:pPr marL="342900" indent="-342900">
              <a:buFont typeface="Arial" panose="020B0604020202020204" pitchFamily="34" charset="0"/>
              <a:buChar char="•"/>
            </a:pPr>
            <a:r>
              <a:rPr lang="en-US" b="1" dirty="0" smtClean="0">
                <a:solidFill>
                  <a:schemeClr val="tx2">
                    <a:lumMod val="50000"/>
                  </a:schemeClr>
                </a:solidFill>
              </a:rPr>
              <a:t>The home share providers’ family may live in the home</a:t>
            </a:r>
          </a:p>
          <a:p>
            <a:pPr marL="342900" indent="-342900">
              <a:buFont typeface="Arial" panose="020B0604020202020204" pitchFamily="34" charset="0"/>
              <a:buChar char="•"/>
            </a:pPr>
            <a:r>
              <a:rPr lang="en-US" b="1" dirty="0" smtClean="0">
                <a:solidFill>
                  <a:schemeClr val="tx2">
                    <a:lumMod val="50000"/>
                  </a:schemeClr>
                </a:solidFill>
              </a:rPr>
              <a:t>People living together as roommates</a:t>
            </a:r>
          </a:p>
          <a:p>
            <a:pPr marL="342900" indent="-342900">
              <a:buFont typeface="Arial" panose="020B0604020202020204" pitchFamily="34" charset="0"/>
              <a:buChar char="•"/>
            </a:pPr>
            <a:r>
              <a:rPr lang="en-US" b="1" dirty="0" smtClean="0">
                <a:solidFill>
                  <a:schemeClr val="tx2">
                    <a:lumMod val="50000"/>
                  </a:schemeClr>
                </a:solidFill>
              </a:rPr>
              <a:t>The people involved may have close relationships and share their lives together or they have more of an independent relationship.</a:t>
            </a:r>
          </a:p>
          <a:p>
            <a:pPr marL="342900" indent="-342900">
              <a:buFont typeface="Arial" panose="020B0604020202020204" pitchFamily="34" charset="0"/>
              <a:buChar char="•"/>
            </a:pPr>
            <a:r>
              <a:rPr lang="en-US" b="1" dirty="0" smtClean="0">
                <a:solidFill>
                  <a:schemeClr val="tx2">
                    <a:lumMod val="50000"/>
                  </a:schemeClr>
                </a:solidFill>
              </a:rPr>
              <a:t>Home sharing reflects a great diversity of practice</a:t>
            </a:r>
            <a:endParaRPr lang="en-US" b="1" dirty="0">
              <a:solidFill>
                <a:schemeClr val="tx2">
                  <a:lumMod val="50000"/>
                </a:schemeClr>
              </a:solidFill>
            </a:endParaRPr>
          </a:p>
        </p:txBody>
      </p:sp>
      <p:sp>
        <p:nvSpPr>
          <p:cNvPr id="3" name="Rectangle 2"/>
          <p:cNvSpPr/>
          <p:nvPr/>
        </p:nvSpPr>
        <p:spPr>
          <a:xfrm>
            <a:off x="1115616" y="261559"/>
            <a:ext cx="6948685" cy="769441"/>
          </a:xfrm>
          <a:prstGeom prst="rect">
            <a:avLst/>
          </a:prstGeom>
        </p:spPr>
        <p:txBody>
          <a:bodyPr wrap="square">
            <a:spAutoFit/>
          </a:bodyPr>
          <a:lstStyle/>
          <a:p>
            <a:pPr lvl="0" algn="ctr"/>
            <a:r>
              <a:rPr lang="en-US" sz="2200" b="1" dirty="0">
                <a:solidFill>
                  <a:srgbClr val="1F497D">
                    <a:lumMod val="50000"/>
                  </a:srgbClr>
                </a:solidFill>
              </a:rPr>
              <a:t>Shared living is used to </a:t>
            </a:r>
            <a:r>
              <a:rPr lang="en-US" sz="2200" b="1" dirty="0" smtClean="0">
                <a:solidFill>
                  <a:srgbClr val="1F497D">
                    <a:lumMod val="50000"/>
                  </a:srgbClr>
                </a:solidFill>
              </a:rPr>
              <a:t>describe a range of living </a:t>
            </a:r>
            <a:r>
              <a:rPr lang="en-US" sz="2200" b="1" dirty="0">
                <a:solidFill>
                  <a:srgbClr val="1F497D">
                    <a:lumMod val="50000"/>
                  </a:srgbClr>
                </a:solidFill>
              </a:rPr>
              <a:t>arrangements:</a:t>
            </a:r>
          </a:p>
        </p:txBody>
      </p:sp>
      <p:pic>
        <p:nvPicPr>
          <p:cNvPr id="4103" name="Picture 7" descr="C:\Users\saralige\AppData\Local\Microsoft\Windows\Temporary Internet Files\Content.IE5\QPQCRZK8\522529535_9ecdd8f35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599" y="4464968"/>
            <a:ext cx="2094736" cy="139430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saralige\AppData\Local\Microsoft\Windows\Temporary Internet Files\Content.IE5\4Z5BQGRR\home-house-building-residence--1580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6175" y="1897067"/>
            <a:ext cx="1620160" cy="14581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ralige\AppData\Local\Microsoft\Windows\Temporary Internet Files\Content.IE5\4Z5BQGRR\77509_spenner_hous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2952" y="2193710"/>
            <a:ext cx="2419893" cy="232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7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Literature</a:t>
            </a:r>
            <a:endParaRPr lang="en-US" sz="2000" b="1" dirty="0"/>
          </a:p>
        </p:txBody>
      </p:sp>
      <p:sp>
        <p:nvSpPr>
          <p:cNvPr id="3" name="Content Placeholder 2"/>
          <p:cNvSpPr>
            <a:spLocks noGrp="1"/>
          </p:cNvSpPr>
          <p:nvPr>
            <p:ph sz="quarter" idx="1"/>
          </p:nvPr>
        </p:nvSpPr>
        <p:spPr>
          <a:xfrm>
            <a:off x="683568" y="1700808"/>
            <a:ext cx="7704856" cy="3456384"/>
          </a:xfrm>
        </p:spPr>
        <p:txBody>
          <a:bodyPr/>
          <a:lstStyle/>
          <a:p>
            <a:pPr>
              <a:buFont typeface="Courier New" panose="02070309020205020404" pitchFamily="49" charset="0"/>
              <a:buChar char="o"/>
            </a:pPr>
            <a:r>
              <a:rPr lang="en-US" sz="1400" b="1" dirty="0" smtClean="0"/>
              <a:t>Literature supports that community-based residential arrangements are better </a:t>
            </a:r>
            <a:r>
              <a:rPr lang="en-US" sz="1400" b="1" dirty="0"/>
              <a:t>than institutions </a:t>
            </a:r>
            <a:r>
              <a:rPr lang="en-US" sz="1400" dirty="0" smtClean="0"/>
              <a:t>(e.g</a:t>
            </a:r>
            <a:r>
              <a:rPr lang="en-US" sz="1400" dirty="0"/>
              <a:t>., Chou, Pu, Kroger, Lee &amp; Chang, 2011; Cocks &amp; Boaden, 2011; Crawford, 2005; Stancliffe &amp; Keane, 2000; Stancliffe et al., 2007; Wehmeyer &amp; Bolding, 2001</a:t>
            </a:r>
            <a:r>
              <a:rPr lang="en-US" sz="1400" dirty="0" smtClean="0"/>
              <a:t>). </a:t>
            </a:r>
          </a:p>
          <a:p>
            <a:pPr>
              <a:buFont typeface="Courier New" panose="02070309020205020404" pitchFamily="49" charset="0"/>
              <a:buChar char="o"/>
            </a:pPr>
            <a:r>
              <a:rPr lang="en-US" sz="1400" b="1" dirty="0" smtClean="0"/>
              <a:t>Smaller size within the community are associated with more desirable outcomes </a:t>
            </a:r>
            <a:r>
              <a:rPr lang="en-US" sz="1400" dirty="0" smtClean="0"/>
              <a:t>(e.g., Lakin et al., 2006; Stancliffe &amp; Lakin, 2005; Stancliffe et al., 2009)</a:t>
            </a:r>
          </a:p>
          <a:p>
            <a:pPr>
              <a:buFont typeface="Courier New" panose="02070309020205020404" pitchFamily="49" charset="0"/>
              <a:buChar char="o"/>
            </a:pPr>
            <a:r>
              <a:rPr lang="en-US" sz="1400" b="1" dirty="0" smtClean="0"/>
              <a:t>Semi-independent </a:t>
            </a:r>
            <a:r>
              <a:rPr lang="en-US" sz="1400" b="1" dirty="0"/>
              <a:t>living and supported living is a more cost-effective alternative to group homes </a:t>
            </a:r>
            <a:r>
              <a:rPr lang="en-US" sz="1400" dirty="0"/>
              <a:t>(Emerson, 1999; Emerson et al., 2001; Howe et al., 1998) </a:t>
            </a:r>
            <a:r>
              <a:rPr lang="en-US" sz="1400" b="1" dirty="0"/>
              <a:t>and yield more favourable outcomes in terms of personal control and choices </a:t>
            </a:r>
            <a:r>
              <a:rPr lang="en-US" sz="1400" dirty="0"/>
              <a:t>(Cocks &amp; Boaden, 2011; Duvdevany &amp; Arar, 2004; Emerson et al., 2001; Stancliffe &amp; Lakin, 2005; Stancliffe, et al., 2007; Stainton et al., 2011). </a:t>
            </a:r>
            <a:endParaRPr lang="en-US" sz="1400" dirty="0" smtClean="0"/>
          </a:p>
          <a:p>
            <a:pPr>
              <a:buFont typeface="Courier New" panose="02070309020205020404" pitchFamily="49" charset="0"/>
              <a:buChar char="o"/>
            </a:pPr>
            <a:r>
              <a:rPr lang="en-US" sz="1400" b="1" dirty="0" smtClean="0"/>
              <a:t>Research </a:t>
            </a:r>
            <a:r>
              <a:rPr lang="en-US" sz="1400" b="1" dirty="0"/>
              <a:t>tends to support a call for a greater variety of community living arrangements that facilitate social inclusion </a:t>
            </a:r>
            <a:r>
              <a:rPr lang="en-US" sz="1400" b="1" dirty="0" smtClean="0"/>
              <a:t>for people </a:t>
            </a:r>
            <a:r>
              <a:rPr lang="en-US" sz="1400" b="1" dirty="0"/>
              <a:t>with ID </a:t>
            </a:r>
            <a:r>
              <a:rPr lang="en-US" sz="1400" dirty="0"/>
              <a:t>(Stainton et al., 2006). </a:t>
            </a:r>
            <a:endParaRPr lang="en-US" sz="1400" dirty="0" smtClean="0"/>
          </a:p>
          <a:p>
            <a:pPr marL="342900" indent="-342900">
              <a:buFont typeface="+mj-lt"/>
              <a:buAutoNum type="arabicPeriod"/>
            </a:pPr>
            <a:endParaRPr lang="en-US" sz="1400" b="1" dirty="0">
              <a:solidFill>
                <a:srgbClr val="00B0F0"/>
              </a:solidFill>
            </a:endParaRPr>
          </a:p>
          <a:p>
            <a:pPr marL="342900" indent="-342900">
              <a:buFont typeface="+mj-lt"/>
              <a:buAutoNum type="arabicPeriod"/>
            </a:pPr>
            <a:endParaRPr lang="en-US" sz="1400" b="1" dirty="0" smtClean="0">
              <a:solidFill>
                <a:srgbClr val="FF0000"/>
              </a:solidFill>
            </a:endParaRPr>
          </a:p>
          <a:p>
            <a:r>
              <a:rPr lang="en-US" dirty="0" smtClean="0"/>
              <a:t> </a:t>
            </a:r>
            <a:endParaRPr lang="en-US" dirty="0"/>
          </a:p>
        </p:txBody>
      </p:sp>
    </p:spTree>
    <p:extLst>
      <p:ext uri="{BB962C8B-B14F-4D97-AF65-F5344CB8AC3E}">
        <p14:creationId xmlns:p14="http://schemas.microsoft.com/office/powerpoint/2010/main" val="2435387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of Home Sharing</a:t>
            </a:r>
          </a:p>
        </p:txBody>
      </p:sp>
      <p:sp>
        <p:nvSpPr>
          <p:cNvPr id="3" name="Content Placeholder 2"/>
          <p:cNvSpPr>
            <a:spLocks noGrp="1"/>
          </p:cNvSpPr>
          <p:nvPr>
            <p:ph sz="half" idx="1"/>
          </p:nvPr>
        </p:nvSpPr>
        <p:spPr>
          <a:xfrm>
            <a:off x="683568" y="1772816"/>
            <a:ext cx="3600400" cy="3600400"/>
          </a:xfrm>
          <a:solidFill>
            <a:schemeClr val="bg2">
              <a:lumMod val="90000"/>
              <a:alpha val="49000"/>
            </a:schemeClr>
          </a:solidFill>
        </p:spPr>
        <p:txBody>
          <a:bodyPr anchor="ctr"/>
          <a:lstStyle/>
          <a:p>
            <a:pPr marL="0" lvl="0" indent="0" eaLnBrk="1" fontAlgn="auto" hangingPunct="1">
              <a:spcBef>
                <a:spcPts val="0"/>
              </a:spcBef>
              <a:spcAft>
                <a:spcPts val="0"/>
              </a:spcAft>
              <a:buClrTx/>
              <a:buSzTx/>
              <a:buNone/>
            </a:pPr>
            <a:r>
              <a:rPr lang="en-US" sz="1800" b="1" dirty="0" smtClean="0">
                <a:solidFill>
                  <a:prstClr val="black"/>
                </a:solidFill>
                <a:ea typeface="+mn-ea"/>
              </a:rPr>
              <a:t>Home </a:t>
            </a:r>
            <a:r>
              <a:rPr lang="en-US" sz="1800" b="1" dirty="0">
                <a:solidFill>
                  <a:prstClr val="black"/>
                </a:solidFill>
                <a:ea typeface="+mn-ea"/>
              </a:rPr>
              <a:t>share can provide unique residential support in a way that enhances quality of life by balancing both independence and support</a:t>
            </a:r>
            <a:r>
              <a:rPr lang="en-US" sz="1800" b="1" dirty="0" smtClean="0">
                <a:solidFill>
                  <a:prstClr val="black"/>
                </a:solidFill>
                <a:ea typeface="+mn-ea"/>
              </a:rPr>
              <a:t>.</a:t>
            </a:r>
          </a:p>
          <a:p>
            <a:pPr marL="0" lvl="0" indent="0" eaLnBrk="1" fontAlgn="auto" hangingPunct="1">
              <a:spcBef>
                <a:spcPts val="0"/>
              </a:spcBef>
              <a:spcAft>
                <a:spcPts val="0"/>
              </a:spcAft>
              <a:buClrTx/>
              <a:buSzTx/>
              <a:buNone/>
            </a:pPr>
            <a:endParaRPr lang="en-US" sz="1800" b="1" dirty="0">
              <a:solidFill>
                <a:prstClr val="black"/>
              </a:solidFill>
              <a:ea typeface="+mn-ea"/>
            </a:endParaRPr>
          </a:p>
          <a:p>
            <a:pPr marL="0" lvl="0" indent="0" eaLnBrk="1" fontAlgn="auto" hangingPunct="1">
              <a:spcBef>
                <a:spcPts val="0"/>
              </a:spcBef>
              <a:spcAft>
                <a:spcPts val="0"/>
              </a:spcAft>
              <a:buClrTx/>
              <a:buSzTx/>
              <a:buNone/>
            </a:pPr>
            <a:r>
              <a:rPr lang="en-US" sz="1800" b="1" dirty="0">
                <a:solidFill>
                  <a:prstClr val="black"/>
                </a:solidFill>
                <a:ea typeface="+mn-ea"/>
              </a:rPr>
              <a:t> Ideally, home sharing as a residential option supports choice, community living, and active participation in </a:t>
            </a:r>
            <a:r>
              <a:rPr lang="en-US" sz="1800" b="1" dirty="0" smtClean="0">
                <a:solidFill>
                  <a:prstClr val="black"/>
                </a:solidFill>
                <a:ea typeface="+mn-ea"/>
              </a:rPr>
              <a:t>community</a:t>
            </a:r>
            <a:endParaRPr lang="en-US" sz="1800" b="1" dirty="0">
              <a:solidFill>
                <a:prstClr val="black"/>
              </a:solidFill>
              <a:ea typeface="+mn-ea"/>
            </a:endParaRPr>
          </a:p>
        </p:txBody>
      </p:sp>
      <p:pic>
        <p:nvPicPr>
          <p:cNvPr id="512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6096" y="2204864"/>
            <a:ext cx="2747125" cy="274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134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Purpose of this Research</a:t>
            </a:r>
            <a:endParaRPr lang="en-US" dirty="0">
              <a:solidFill>
                <a:schemeClr val="accent3">
                  <a:lumMod val="75000"/>
                </a:schemeClr>
              </a:solidFill>
            </a:endParaRPr>
          </a:p>
        </p:txBody>
      </p:sp>
      <p:sp>
        <p:nvSpPr>
          <p:cNvPr id="3" name="Content Placeholder 2"/>
          <p:cNvSpPr>
            <a:spLocks noGrp="1"/>
          </p:cNvSpPr>
          <p:nvPr>
            <p:ph sz="quarter" idx="1"/>
          </p:nvPr>
        </p:nvSpPr>
        <p:spPr>
          <a:xfrm>
            <a:off x="1115616" y="1772816"/>
            <a:ext cx="6768752" cy="3240360"/>
          </a:xfrm>
        </p:spPr>
        <p:txBody>
          <a:bodyPr anchor="ctr"/>
          <a:lstStyle/>
          <a:p>
            <a:r>
              <a:rPr lang="en-US" sz="1800" b="1" dirty="0" smtClean="0">
                <a:solidFill>
                  <a:schemeClr val="accent5">
                    <a:lumMod val="50000"/>
                  </a:schemeClr>
                </a:solidFill>
              </a:rPr>
              <a:t>To </a:t>
            </a:r>
            <a:r>
              <a:rPr lang="en-US" sz="1800" b="1" dirty="0">
                <a:solidFill>
                  <a:schemeClr val="accent5">
                    <a:lumMod val="50000"/>
                  </a:schemeClr>
                </a:solidFill>
              </a:rPr>
              <a:t>explore the home share experiences of adults with </a:t>
            </a:r>
            <a:r>
              <a:rPr lang="en-US" sz="1800" b="1" dirty="0" smtClean="0">
                <a:solidFill>
                  <a:schemeClr val="accent5">
                    <a:lumMod val="50000"/>
                  </a:schemeClr>
                </a:solidFill>
              </a:rPr>
              <a:t>intellectual disabilities, home </a:t>
            </a:r>
            <a:r>
              <a:rPr lang="en-US" sz="1800" b="1" dirty="0">
                <a:solidFill>
                  <a:schemeClr val="accent5">
                    <a:lumMod val="50000"/>
                  </a:schemeClr>
                </a:solidFill>
              </a:rPr>
              <a:t>share providers, and family members. </a:t>
            </a:r>
            <a:endParaRPr lang="en-US" sz="1800" b="1" dirty="0" smtClean="0">
              <a:solidFill>
                <a:schemeClr val="accent5">
                  <a:lumMod val="50000"/>
                </a:schemeClr>
              </a:solidFill>
            </a:endParaRPr>
          </a:p>
          <a:p>
            <a:r>
              <a:rPr lang="en-US" sz="1800" b="1" dirty="0" smtClean="0">
                <a:solidFill>
                  <a:schemeClr val="accent5">
                    <a:lumMod val="50000"/>
                  </a:schemeClr>
                </a:solidFill>
              </a:rPr>
              <a:t>Identify positive and negative factors that contribute to both successful and unsuccessful home shares</a:t>
            </a:r>
          </a:p>
          <a:p>
            <a:r>
              <a:rPr lang="en-US" sz="1800" b="1" dirty="0" smtClean="0">
                <a:solidFill>
                  <a:schemeClr val="accent5">
                    <a:lumMod val="50000"/>
                  </a:schemeClr>
                </a:solidFill>
              </a:rPr>
              <a:t>This discussion is based </a:t>
            </a:r>
            <a:r>
              <a:rPr lang="en-US" sz="1800" b="1" dirty="0">
                <a:solidFill>
                  <a:schemeClr val="accent5">
                    <a:lumMod val="50000"/>
                  </a:schemeClr>
                </a:solidFill>
              </a:rPr>
              <a:t>on our analysis of interviews with individuals with </a:t>
            </a:r>
            <a:r>
              <a:rPr lang="en-US" sz="1800" b="1" dirty="0" smtClean="0">
                <a:solidFill>
                  <a:schemeClr val="accent5">
                    <a:lumMod val="50000"/>
                  </a:schemeClr>
                </a:solidFill>
              </a:rPr>
              <a:t>intellectual disabilities </a:t>
            </a:r>
            <a:r>
              <a:rPr lang="en-US" sz="1800" b="1" dirty="0">
                <a:solidFill>
                  <a:schemeClr val="accent5">
                    <a:lumMod val="50000"/>
                  </a:schemeClr>
                </a:solidFill>
              </a:rPr>
              <a:t>living in home share arrangements, home share providers, and family members – </a:t>
            </a:r>
            <a:r>
              <a:rPr lang="en-US" sz="1800" b="1" dirty="0">
                <a:solidFill>
                  <a:schemeClr val="accent6">
                    <a:lumMod val="50000"/>
                  </a:schemeClr>
                </a:solidFill>
              </a:rPr>
              <a:t>the experts</a:t>
            </a:r>
            <a:r>
              <a:rPr lang="en-US" sz="1800" b="1" dirty="0">
                <a:solidFill>
                  <a:schemeClr val="accent5">
                    <a:lumMod val="50000"/>
                  </a:schemeClr>
                </a:solidFill>
              </a:rPr>
              <a:t>. </a:t>
            </a:r>
          </a:p>
        </p:txBody>
      </p:sp>
    </p:spTree>
    <p:extLst>
      <p:ext uri="{BB962C8B-B14F-4D97-AF65-F5344CB8AC3E}">
        <p14:creationId xmlns:p14="http://schemas.microsoft.com/office/powerpoint/2010/main" val="2152982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592151" y="1844824"/>
            <a:ext cx="3652257" cy="3985706"/>
          </a:xfrm>
          <a:prstGeom prst="rect">
            <a:avLst/>
          </a:prstGeom>
          <a:solidFill>
            <a:schemeClr val="accent5">
              <a:lumMod val="20000"/>
              <a:lumOff val="80000"/>
              <a:alpha val="25000"/>
            </a:schemeClr>
          </a:solidFill>
          <a:ln w="3175" cmpd="dbl">
            <a:solidFill>
              <a:schemeClr val="accent5">
                <a:lumMod val="50000"/>
              </a:schemeClr>
            </a:solidFill>
          </a:ln>
        </p:spPr>
        <p:txBody>
          <a:bodyPr wrap="square">
            <a:spAutoFit/>
          </a:bodyPr>
          <a:lstStyle/>
          <a:p>
            <a:pPr marL="342900" indent="-342900" fontAlgn="base">
              <a:spcBef>
                <a:spcPct val="0"/>
              </a:spcBef>
              <a:spcAft>
                <a:spcPct val="0"/>
              </a:spcAft>
              <a:buFont typeface="Arial" pitchFamily="34" charset="0"/>
              <a:buChar char="•"/>
            </a:pPr>
            <a:endParaRPr lang="en-US" sz="1400" dirty="0" smtClean="0">
              <a:solidFill>
                <a:prstClr val="black"/>
              </a:solidFill>
              <a:cs typeface="Arial" charset="0"/>
            </a:endParaRPr>
          </a:p>
          <a:p>
            <a:pPr marL="342900" indent="-342900" fontAlgn="base">
              <a:spcBef>
                <a:spcPct val="0"/>
              </a:spcBef>
              <a:spcAft>
                <a:spcPct val="0"/>
              </a:spcAft>
              <a:buFont typeface="Arial" pitchFamily="34" charset="0"/>
              <a:buChar char="•"/>
            </a:pPr>
            <a:r>
              <a:rPr lang="en-US" b="1" dirty="0" smtClean="0">
                <a:solidFill>
                  <a:prstClr val="black"/>
                </a:solidFill>
                <a:cs typeface="Arial" charset="0"/>
              </a:rPr>
              <a:t>Qualitative study</a:t>
            </a:r>
          </a:p>
          <a:p>
            <a:pPr fontAlgn="base">
              <a:spcBef>
                <a:spcPct val="0"/>
              </a:spcBef>
              <a:spcAft>
                <a:spcPct val="0"/>
              </a:spcAft>
            </a:pPr>
            <a:endParaRPr lang="en-US" sz="800" b="1" dirty="0" smtClean="0">
              <a:solidFill>
                <a:prstClr val="black"/>
              </a:solidFill>
              <a:cs typeface="Arial" charset="0"/>
            </a:endParaRPr>
          </a:p>
          <a:p>
            <a:pPr marL="342900" indent="-342900" fontAlgn="base">
              <a:spcBef>
                <a:spcPct val="0"/>
              </a:spcBef>
              <a:spcAft>
                <a:spcPct val="0"/>
              </a:spcAft>
              <a:buFont typeface="Arial" pitchFamily="34" charset="0"/>
              <a:buChar char="•"/>
            </a:pPr>
            <a:r>
              <a:rPr lang="en-US" b="1" dirty="0" smtClean="0">
                <a:solidFill>
                  <a:prstClr val="black"/>
                </a:solidFill>
                <a:cs typeface="Arial" charset="0"/>
              </a:rPr>
              <a:t>Data </a:t>
            </a:r>
            <a:r>
              <a:rPr lang="en-US" b="1" dirty="0">
                <a:solidFill>
                  <a:prstClr val="black"/>
                </a:solidFill>
                <a:cs typeface="Arial" charset="0"/>
              </a:rPr>
              <a:t>collection – (</a:t>
            </a:r>
            <a:r>
              <a:rPr lang="en-US" dirty="0">
                <a:solidFill>
                  <a:prstClr val="black"/>
                </a:solidFill>
                <a:cs typeface="Arial" charset="0"/>
              </a:rPr>
              <a:t>face to face and telephone </a:t>
            </a:r>
            <a:r>
              <a:rPr lang="en-US" dirty="0" smtClean="0">
                <a:solidFill>
                  <a:prstClr val="black"/>
                </a:solidFill>
                <a:cs typeface="Arial" charset="0"/>
              </a:rPr>
              <a:t>interviews)</a:t>
            </a:r>
          </a:p>
          <a:p>
            <a:pPr fontAlgn="base">
              <a:spcBef>
                <a:spcPct val="0"/>
              </a:spcBef>
              <a:spcAft>
                <a:spcPct val="0"/>
              </a:spcAft>
            </a:pPr>
            <a:endParaRPr lang="en-US" sz="800" b="1" dirty="0">
              <a:solidFill>
                <a:prstClr val="black"/>
              </a:solidFill>
              <a:cs typeface="Arial" charset="0"/>
            </a:endParaRPr>
          </a:p>
          <a:p>
            <a:pPr marL="342900" indent="-342900" fontAlgn="base">
              <a:spcBef>
                <a:spcPct val="0"/>
              </a:spcBef>
              <a:spcAft>
                <a:spcPct val="0"/>
              </a:spcAft>
              <a:buFont typeface="Arial" pitchFamily="34" charset="0"/>
              <a:buChar char="•"/>
            </a:pPr>
            <a:r>
              <a:rPr lang="en-US" b="1" dirty="0" smtClean="0">
                <a:solidFill>
                  <a:prstClr val="black"/>
                </a:solidFill>
                <a:cs typeface="Arial" charset="0"/>
              </a:rPr>
              <a:t>The goal was </a:t>
            </a:r>
            <a:r>
              <a:rPr lang="en-US" b="1" dirty="0">
                <a:solidFill>
                  <a:prstClr val="black"/>
                </a:solidFill>
                <a:cs typeface="Arial" charset="0"/>
              </a:rPr>
              <a:t>to gather in-depth information about home sharing </a:t>
            </a:r>
            <a:r>
              <a:rPr lang="en-US" b="1" dirty="0" smtClean="0">
                <a:solidFill>
                  <a:prstClr val="black"/>
                </a:solidFill>
                <a:cs typeface="Arial" charset="0"/>
              </a:rPr>
              <a:t>experiences </a:t>
            </a:r>
            <a:endParaRPr lang="en-US" b="1" dirty="0">
              <a:solidFill>
                <a:prstClr val="black"/>
              </a:solidFill>
              <a:cs typeface="Arial" charset="0"/>
            </a:endParaRPr>
          </a:p>
          <a:p>
            <a:pPr marL="731838" lvl="2" fontAlgn="base">
              <a:spcBef>
                <a:spcPct val="0"/>
              </a:spcBef>
              <a:spcAft>
                <a:spcPct val="0"/>
              </a:spcAft>
            </a:pPr>
            <a:r>
              <a:rPr lang="en-US" sz="2000" dirty="0" smtClean="0">
                <a:solidFill>
                  <a:prstClr val="black"/>
                </a:solidFill>
                <a:cs typeface="Arial" charset="0"/>
              </a:rPr>
              <a:t> </a:t>
            </a:r>
            <a:endParaRPr lang="en-US" sz="1600" b="1" dirty="0" smtClean="0">
              <a:solidFill>
                <a:schemeClr val="accent6">
                  <a:lumMod val="75000"/>
                </a:schemeClr>
              </a:solidFill>
              <a:cs typeface="Arial" charset="0"/>
            </a:endParaRPr>
          </a:p>
          <a:p>
            <a:pPr marL="617538" lvl="1" indent="-342900" algn="ctr" fontAlgn="base">
              <a:spcBef>
                <a:spcPct val="0"/>
              </a:spcBef>
              <a:spcAft>
                <a:spcPct val="0"/>
              </a:spcAft>
            </a:pPr>
            <a:r>
              <a:rPr lang="en-US" sz="1900" b="1" dirty="0" smtClean="0">
                <a:solidFill>
                  <a:schemeClr val="accent6">
                    <a:lumMod val="50000"/>
                  </a:schemeClr>
                </a:solidFill>
                <a:cs typeface="Arial" charset="0"/>
              </a:rPr>
              <a:t>All </a:t>
            </a:r>
            <a:r>
              <a:rPr lang="en-US" sz="1900" b="1" dirty="0">
                <a:solidFill>
                  <a:schemeClr val="accent6">
                    <a:lumMod val="50000"/>
                  </a:schemeClr>
                </a:solidFill>
                <a:cs typeface="Arial" charset="0"/>
              </a:rPr>
              <a:t>names and places have been changed </a:t>
            </a:r>
            <a:endParaRPr lang="en-US" sz="1900" b="1" dirty="0" smtClean="0">
              <a:solidFill>
                <a:schemeClr val="accent6">
                  <a:lumMod val="50000"/>
                </a:schemeClr>
              </a:solidFill>
              <a:cs typeface="Arial" charset="0"/>
            </a:endParaRPr>
          </a:p>
          <a:p>
            <a:pPr marL="617538" lvl="1" indent="-342900" algn="ctr" fontAlgn="base">
              <a:spcBef>
                <a:spcPct val="0"/>
              </a:spcBef>
              <a:spcAft>
                <a:spcPct val="0"/>
              </a:spcAft>
            </a:pPr>
            <a:r>
              <a:rPr lang="en-US" sz="1900" b="1" dirty="0" smtClean="0">
                <a:solidFill>
                  <a:schemeClr val="accent6">
                    <a:lumMod val="50000"/>
                  </a:schemeClr>
                </a:solidFill>
                <a:cs typeface="Arial" charset="0"/>
              </a:rPr>
              <a:t>in quotes used </a:t>
            </a:r>
            <a:r>
              <a:rPr lang="en-US" sz="1900" b="1" dirty="0">
                <a:solidFill>
                  <a:schemeClr val="accent6">
                    <a:lumMod val="50000"/>
                  </a:schemeClr>
                </a:solidFill>
                <a:cs typeface="Arial" charset="0"/>
              </a:rPr>
              <a:t>in this presentation</a:t>
            </a:r>
            <a:r>
              <a:rPr lang="en-US" sz="1900" b="1" dirty="0" smtClean="0">
                <a:solidFill>
                  <a:schemeClr val="accent6">
                    <a:lumMod val="50000"/>
                  </a:schemeClr>
                </a:solidFill>
                <a:cs typeface="Arial" charset="0"/>
              </a:rPr>
              <a:t>.</a:t>
            </a:r>
          </a:p>
          <a:p>
            <a:pPr marL="617538" lvl="1" indent="-342900" fontAlgn="base">
              <a:spcBef>
                <a:spcPct val="0"/>
              </a:spcBef>
              <a:spcAft>
                <a:spcPct val="0"/>
              </a:spcAft>
            </a:pPr>
            <a:endParaRPr lang="en-US" sz="1900" b="1" dirty="0">
              <a:solidFill>
                <a:schemeClr val="accent6">
                  <a:lumMod val="75000"/>
                </a:schemeClr>
              </a:solidFill>
              <a:cs typeface="Arial" charset="0"/>
            </a:endParaRPr>
          </a:p>
        </p:txBody>
      </p:sp>
      <p:sp>
        <p:nvSpPr>
          <p:cNvPr id="4" name="TextBox 3"/>
          <p:cNvSpPr txBox="1"/>
          <p:nvPr/>
        </p:nvSpPr>
        <p:spPr>
          <a:xfrm>
            <a:off x="539552" y="306143"/>
            <a:ext cx="8064896" cy="600164"/>
          </a:xfrm>
          <a:prstGeom prst="rect">
            <a:avLst/>
          </a:prstGeom>
          <a:noFill/>
        </p:spPr>
        <p:txBody>
          <a:bodyPr wrap="square" rtlCol="0">
            <a:spAutoFit/>
          </a:bodyPr>
          <a:lstStyle/>
          <a:p>
            <a:pPr algn="ctr" fontAlgn="base">
              <a:spcBef>
                <a:spcPct val="0"/>
              </a:spcBef>
              <a:spcAft>
                <a:spcPct val="0"/>
              </a:spcAft>
            </a:pPr>
            <a:r>
              <a:rPr lang="en-US" sz="3300" dirty="0" smtClean="0">
                <a:solidFill>
                  <a:schemeClr val="accent5">
                    <a:lumMod val="50000"/>
                  </a:schemeClr>
                </a:solidFill>
                <a:cs typeface="Arial" charset="0"/>
              </a:rPr>
              <a:t>METHODS of Data Collection</a:t>
            </a:r>
            <a:endParaRPr lang="en-CA" sz="3300" dirty="0">
              <a:solidFill>
                <a:schemeClr val="accent5">
                  <a:lumMod val="50000"/>
                </a:schemeClr>
              </a:solidFill>
              <a:cs typeface="Arial" charset="0"/>
            </a:endParaRPr>
          </a:p>
        </p:txBody>
      </p:sp>
      <p:pic>
        <p:nvPicPr>
          <p:cNvPr id="6146" name="Picture 2" descr="C:\Users\saralige\AppData\Local\Microsoft\Windows\Temporary Internet Files\Content.IE5\CT29NL8B\dreamstime_l_32915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2952329" cy="29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808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11" y="2132857"/>
            <a:ext cx="3470269" cy="2356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65095" y="4509120"/>
            <a:ext cx="3312368" cy="707886"/>
          </a:xfrm>
          <a:prstGeom prst="rect">
            <a:avLst/>
          </a:prstGeom>
          <a:noFill/>
          <a:ln w="9525">
            <a:noFill/>
          </a:ln>
        </p:spPr>
        <p:txBody>
          <a:bodyPr wrap="square" rtlCol="0">
            <a:spAutoFit/>
          </a:bodyPr>
          <a:lstStyle/>
          <a:p>
            <a:pPr algn="ctr"/>
            <a:r>
              <a:rPr lang="en-CA" sz="2000" dirty="0" smtClean="0">
                <a:solidFill>
                  <a:srgbClr val="002060"/>
                </a:solidFill>
              </a:rPr>
              <a:t>Data was analyzed </a:t>
            </a:r>
          </a:p>
          <a:p>
            <a:pPr algn="ctr"/>
            <a:r>
              <a:rPr lang="en-CA" sz="2000" dirty="0" smtClean="0">
                <a:solidFill>
                  <a:srgbClr val="002060"/>
                </a:solidFill>
              </a:rPr>
              <a:t>using NVIVO software</a:t>
            </a:r>
          </a:p>
        </p:txBody>
      </p:sp>
      <p:sp>
        <p:nvSpPr>
          <p:cNvPr id="3" name="TextBox 2"/>
          <p:cNvSpPr txBox="1"/>
          <p:nvPr/>
        </p:nvSpPr>
        <p:spPr>
          <a:xfrm>
            <a:off x="1619672" y="332656"/>
            <a:ext cx="5918593" cy="600164"/>
          </a:xfrm>
          <a:prstGeom prst="rect">
            <a:avLst/>
          </a:prstGeom>
          <a:noFill/>
        </p:spPr>
        <p:txBody>
          <a:bodyPr wrap="square" rtlCol="0">
            <a:spAutoFit/>
          </a:bodyPr>
          <a:lstStyle/>
          <a:p>
            <a:pPr algn="ctr"/>
            <a:r>
              <a:rPr lang="en-CA" sz="3300" dirty="0">
                <a:solidFill>
                  <a:srgbClr val="164C6C"/>
                </a:solidFill>
                <a:ea typeface="ＭＳ Ｐゴシック" charset="-128"/>
                <a:cs typeface="+mj-cs"/>
              </a:rPr>
              <a:t>Data Analysis</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20563945"/>
              </p:ext>
            </p:extLst>
          </p:nvPr>
        </p:nvGraphicFramePr>
        <p:xfrm>
          <a:off x="1985993" y="1556792"/>
          <a:ext cx="1631950" cy="4608512"/>
        </p:xfrm>
        <a:graphic>
          <a:graphicData uri="http://schemas.openxmlformats.org/drawingml/2006/table">
            <a:tbl>
              <a:tblPr firstRow="1" firstCol="1" bandRow="1"/>
              <a:tblGrid>
                <a:gridCol w="1631950"/>
              </a:tblGrid>
              <a:tr h="720080">
                <a:tc>
                  <a:txBody>
                    <a:bodyPr/>
                    <a:lstStyle/>
                    <a:p>
                      <a:pPr algn="ctr">
                        <a:lnSpc>
                          <a:spcPct val="115000"/>
                        </a:lnSpc>
                        <a:spcAft>
                          <a:spcPts val="0"/>
                        </a:spcAft>
                      </a:pPr>
                      <a:r>
                        <a:rPr lang="en-CA" sz="800" dirty="0">
                          <a:effectLst/>
                          <a:latin typeface="Calibri"/>
                          <a:ea typeface="Calibri"/>
                          <a:cs typeface="Times New Roman"/>
                        </a:rPr>
                        <a:t> </a:t>
                      </a:r>
                      <a:endParaRPr lang="en-CA" sz="1100" dirty="0">
                        <a:effectLst/>
                        <a:latin typeface="Calibri"/>
                        <a:ea typeface="Calibri"/>
                        <a:cs typeface="Times New Roman"/>
                      </a:endParaRPr>
                    </a:p>
                    <a:p>
                      <a:pPr algn="ctr">
                        <a:lnSpc>
                          <a:spcPct val="115000"/>
                        </a:lnSpc>
                        <a:spcAft>
                          <a:spcPts val="0"/>
                        </a:spcAft>
                      </a:pPr>
                      <a:r>
                        <a:rPr lang="en-CA" sz="1100" b="1" dirty="0">
                          <a:effectLst/>
                          <a:latin typeface="Calibri"/>
                          <a:ea typeface="Calibri"/>
                          <a:cs typeface="Times New Roman"/>
                        </a:rPr>
                        <a:t>Invitation to Participate  at Research Workshop</a:t>
                      </a:r>
                      <a:endParaRPr lang="en-C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88032">
                <a:tc>
                  <a:txBody>
                    <a:bodyPr/>
                    <a:lstStyle/>
                    <a:p>
                      <a:pPr algn="ctr">
                        <a:lnSpc>
                          <a:spcPct val="115000"/>
                        </a:lnSpc>
                        <a:spcAft>
                          <a:spcPts val="0"/>
                        </a:spcAft>
                      </a:pPr>
                      <a:r>
                        <a:rPr lang="en-CA"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lnSpc>
                          <a:spcPct val="115000"/>
                        </a:lnSpc>
                        <a:spcAft>
                          <a:spcPts val="0"/>
                        </a:spcAft>
                      </a:pPr>
                      <a:r>
                        <a:rPr lang="en-CA" sz="800" b="1" dirty="0">
                          <a:effectLst/>
                          <a:latin typeface="Calibri"/>
                          <a:ea typeface="Calibri"/>
                          <a:cs typeface="Times New Roman"/>
                        </a:rPr>
                        <a:t> </a:t>
                      </a:r>
                      <a:r>
                        <a:rPr lang="en-CA" sz="1600" b="1" dirty="0" smtClean="0">
                          <a:effectLst/>
                          <a:latin typeface="Calibri"/>
                          <a:ea typeface="Calibri"/>
                          <a:cs typeface="Times New Roman"/>
                        </a:rPr>
                        <a:t>INTERVIEWS</a:t>
                      </a:r>
                      <a:endParaRPr lang="en-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88151">
                <a:tc>
                  <a:txBody>
                    <a:bodyPr/>
                    <a:lstStyle/>
                    <a:p>
                      <a:pPr algn="ctr">
                        <a:lnSpc>
                          <a:spcPct val="115000"/>
                        </a:lnSpc>
                        <a:spcAft>
                          <a:spcPts val="0"/>
                        </a:spcAft>
                      </a:pPr>
                      <a:r>
                        <a:rPr lang="en-CA"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15000"/>
                        </a:lnSpc>
                        <a:spcAft>
                          <a:spcPts val="0"/>
                        </a:spcAft>
                      </a:pPr>
                      <a:r>
                        <a:rPr lang="en-CA" sz="800" dirty="0">
                          <a:effectLst/>
                          <a:latin typeface="Calibri"/>
                          <a:ea typeface="Calibri"/>
                          <a:cs typeface="Times New Roman"/>
                        </a:rPr>
                        <a:t> </a:t>
                      </a:r>
                      <a:endParaRPr lang="en-CA" sz="1100" dirty="0">
                        <a:effectLst/>
                        <a:latin typeface="Calibri"/>
                        <a:ea typeface="Calibri"/>
                        <a:cs typeface="Times New Roman"/>
                      </a:endParaRPr>
                    </a:p>
                    <a:p>
                      <a:pPr algn="ctr">
                        <a:lnSpc>
                          <a:spcPct val="115000"/>
                        </a:lnSpc>
                        <a:spcAft>
                          <a:spcPts val="0"/>
                        </a:spcAft>
                      </a:pPr>
                      <a:r>
                        <a:rPr lang="en-CA" sz="1600" b="1" dirty="0">
                          <a:effectLst/>
                          <a:latin typeface="Calibri"/>
                          <a:ea typeface="Calibri"/>
                          <a:cs typeface="Times New Roman"/>
                        </a:rPr>
                        <a:t>DATA</a:t>
                      </a:r>
                      <a:endParaRPr lang="en-C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88151">
                <a:tc>
                  <a:txBody>
                    <a:bodyPr/>
                    <a:lstStyle/>
                    <a:p>
                      <a:pPr algn="ctr">
                        <a:lnSpc>
                          <a:spcPct val="115000"/>
                        </a:lnSpc>
                        <a:spcAft>
                          <a:spcPts val="0"/>
                        </a:spcAft>
                      </a:pPr>
                      <a:r>
                        <a:rPr lang="en-CA"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842">
                <a:tc>
                  <a:txBody>
                    <a:bodyPr/>
                    <a:lstStyle/>
                    <a:p>
                      <a:pPr algn="ctr">
                        <a:lnSpc>
                          <a:spcPct val="115000"/>
                        </a:lnSpc>
                        <a:spcAft>
                          <a:spcPts val="0"/>
                        </a:spcAft>
                      </a:pPr>
                      <a:r>
                        <a:rPr lang="en-CA" sz="800" dirty="0">
                          <a:effectLst/>
                          <a:latin typeface="Calibri"/>
                          <a:ea typeface="Calibri"/>
                          <a:cs typeface="Times New Roman"/>
                        </a:rPr>
                        <a:t> </a:t>
                      </a:r>
                      <a:endParaRPr lang="en-CA" sz="1100" dirty="0">
                        <a:effectLst/>
                        <a:latin typeface="Calibri"/>
                        <a:ea typeface="Calibri"/>
                        <a:cs typeface="Times New Roman"/>
                      </a:endParaRPr>
                    </a:p>
                    <a:p>
                      <a:pPr algn="ctr">
                        <a:lnSpc>
                          <a:spcPct val="115000"/>
                        </a:lnSpc>
                        <a:spcAft>
                          <a:spcPts val="0"/>
                        </a:spcAft>
                      </a:pPr>
                      <a:r>
                        <a:rPr lang="en-CA" sz="1200" b="1" dirty="0">
                          <a:effectLst/>
                          <a:latin typeface="Calibri"/>
                          <a:ea typeface="Calibri"/>
                          <a:cs typeface="Times New Roman"/>
                        </a:rPr>
                        <a:t>Data transcribed,              coded and analyzed</a:t>
                      </a:r>
                      <a:endParaRPr lang="en-C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288151">
                <a:tc>
                  <a:txBody>
                    <a:bodyPr/>
                    <a:lstStyle/>
                    <a:p>
                      <a:pPr algn="ctr">
                        <a:lnSpc>
                          <a:spcPct val="115000"/>
                        </a:lnSpc>
                        <a:spcAft>
                          <a:spcPts val="0"/>
                        </a:spcAft>
                      </a:pPr>
                      <a:r>
                        <a:rPr lang="en-CA"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953">
                <a:tc>
                  <a:txBody>
                    <a:bodyPr/>
                    <a:lstStyle/>
                    <a:p>
                      <a:pPr algn="l">
                        <a:lnSpc>
                          <a:spcPct val="115000"/>
                        </a:lnSpc>
                        <a:spcAft>
                          <a:spcPts val="0"/>
                        </a:spcAft>
                      </a:pPr>
                      <a:r>
                        <a:rPr lang="en-CA" sz="1200" dirty="0">
                          <a:effectLst/>
                          <a:latin typeface="Calibri"/>
                          <a:ea typeface="Calibri"/>
                          <a:cs typeface="Times New Roman"/>
                        </a:rPr>
                        <a:t> </a:t>
                      </a:r>
                      <a:endParaRPr lang="en-CA" sz="1100" dirty="0">
                        <a:effectLst/>
                        <a:latin typeface="Calibri"/>
                        <a:ea typeface="Calibri"/>
                        <a:cs typeface="Times New Roman"/>
                      </a:endParaRPr>
                    </a:p>
                    <a:p>
                      <a:pPr algn="ctr">
                        <a:lnSpc>
                          <a:spcPct val="115000"/>
                        </a:lnSpc>
                        <a:spcAft>
                          <a:spcPts val="0"/>
                        </a:spcAft>
                      </a:pPr>
                      <a:r>
                        <a:rPr lang="en-CA" sz="1600" b="1" dirty="0">
                          <a:effectLst/>
                          <a:latin typeface="Calibri"/>
                          <a:ea typeface="Calibri"/>
                          <a:cs typeface="Times New Roman"/>
                        </a:rPr>
                        <a:t>Final Report</a:t>
                      </a:r>
                      <a:endParaRPr lang="en-C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1E5"/>
                    </a:solidFill>
                  </a:tcPr>
                </a:tc>
              </a:tr>
            </a:tbl>
          </a:graphicData>
        </a:graphic>
      </p:graphicFrame>
      <p:sp>
        <p:nvSpPr>
          <p:cNvPr id="7" name="AutoShape 98"/>
          <p:cNvSpPr>
            <a:spLocks noChangeArrowheads="1"/>
          </p:cNvSpPr>
          <p:nvPr/>
        </p:nvSpPr>
        <p:spPr bwMode="auto">
          <a:xfrm>
            <a:off x="2630518" y="5157192"/>
            <a:ext cx="342900" cy="528637"/>
          </a:xfrm>
          <a:prstGeom prst="downArrow">
            <a:avLst>
              <a:gd name="adj1" fmla="val 50000"/>
              <a:gd name="adj2" fmla="val 3854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CA" dirty="0"/>
          </a:p>
        </p:txBody>
      </p:sp>
      <p:sp>
        <p:nvSpPr>
          <p:cNvPr id="8" name="AutoShape 96"/>
          <p:cNvSpPr>
            <a:spLocks noChangeArrowheads="1"/>
          </p:cNvSpPr>
          <p:nvPr/>
        </p:nvSpPr>
        <p:spPr bwMode="auto">
          <a:xfrm>
            <a:off x="2630518" y="4077072"/>
            <a:ext cx="342900" cy="610661"/>
          </a:xfrm>
          <a:prstGeom prst="downArrow">
            <a:avLst>
              <a:gd name="adj1" fmla="val 50000"/>
              <a:gd name="adj2" fmla="val 40046"/>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CA" dirty="0"/>
          </a:p>
        </p:txBody>
      </p:sp>
      <p:sp>
        <p:nvSpPr>
          <p:cNvPr id="9" name="AutoShape 97"/>
          <p:cNvSpPr>
            <a:spLocks noChangeArrowheads="1"/>
          </p:cNvSpPr>
          <p:nvPr/>
        </p:nvSpPr>
        <p:spPr bwMode="auto">
          <a:xfrm>
            <a:off x="2630518" y="3093369"/>
            <a:ext cx="342900" cy="542925"/>
          </a:xfrm>
          <a:prstGeom prst="downArrow">
            <a:avLst>
              <a:gd name="adj1" fmla="val 50000"/>
              <a:gd name="adj2" fmla="val 3958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CA" dirty="0"/>
          </a:p>
        </p:txBody>
      </p:sp>
      <p:sp>
        <p:nvSpPr>
          <p:cNvPr id="10" name="AutoShape 95"/>
          <p:cNvSpPr>
            <a:spLocks noChangeArrowheads="1"/>
          </p:cNvSpPr>
          <p:nvPr/>
        </p:nvSpPr>
        <p:spPr bwMode="auto">
          <a:xfrm>
            <a:off x="2598689" y="2132856"/>
            <a:ext cx="342900" cy="573088"/>
          </a:xfrm>
          <a:prstGeom prst="downArrow">
            <a:avLst>
              <a:gd name="adj1" fmla="val 50000"/>
              <a:gd name="adj2" fmla="val 41782"/>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199471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238" y="404664"/>
            <a:ext cx="6312947" cy="600164"/>
          </a:xfrm>
          <a:prstGeom prst="rect">
            <a:avLst/>
          </a:prstGeom>
        </p:spPr>
        <p:txBody>
          <a:bodyPr wrap="none">
            <a:spAutoFit/>
          </a:bodyPr>
          <a:lstStyle/>
          <a:p>
            <a:pPr fontAlgn="base">
              <a:spcBef>
                <a:spcPct val="0"/>
              </a:spcBef>
              <a:spcAft>
                <a:spcPct val="0"/>
              </a:spcAft>
            </a:pPr>
            <a:r>
              <a:rPr lang="en-US" sz="3300" dirty="0" smtClean="0">
                <a:solidFill>
                  <a:schemeClr val="accent5">
                    <a:lumMod val="50000"/>
                  </a:schemeClr>
                </a:solidFill>
                <a:cs typeface="Arial" charset="0"/>
              </a:rPr>
              <a:t>Description of study participants</a:t>
            </a:r>
            <a:endParaRPr lang="en-CA" sz="3300" dirty="0">
              <a:solidFill>
                <a:schemeClr val="accent5">
                  <a:lumMod val="50000"/>
                </a:schemeClr>
              </a:solidFill>
              <a:cs typeface="Arial" charset="0"/>
            </a:endParaRPr>
          </a:p>
        </p:txBody>
      </p:sp>
      <p:sp>
        <p:nvSpPr>
          <p:cNvPr id="3" name="Content Placeholder 2"/>
          <p:cNvSpPr txBox="1">
            <a:spLocks/>
          </p:cNvSpPr>
          <p:nvPr/>
        </p:nvSpPr>
        <p:spPr>
          <a:xfrm>
            <a:off x="301752" y="1527048"/>
            <a:ext cx="8503920" cy="4572000"/>
          </a:xfrm>
          <a:prstGeom prst="rect">
            <a:avLst/>
          </a:prstGeom>
        </p:spPr>
        <p:txBody>
          <a:bodyPr/>
          <a:lstStyle/>
          <a:p>
            <a:pPr marL="273050" indent="-273050" eaLnBrk="0" fontAlgn="base" hangingPunct="0">
              <a:spcBef>
                <a:spcPct val="20000"/>
              </a:spcBef>
              <a:spcAft>
                <a:spcPct val="0"/>
              </a:spcAft>
              <a:buClr>
                <a:srgbClr val="F07F09"/>
              </a:buClr>
              <a:buSzPct val="85000"/>
              <a:buFont typeface="Wingdings 2" pitchFamily="18" charset="2"/>
              <a:buNone/>
              <a:defRPr/>
            </a:pPr>
            <a:endParaRPr lang="en-US" b="1" dirty="0" smtClean="0">
              <a:solidFill>
                <a:prstClr val="black"/>
              </a:solidFill>
              <a:ea typeface="ＭＳ Ｐゴシック" charset="-128"/>
              <a:cs typeface="Arial" charset="0"/>
            </a:endParaRPr>
          </a:p>
          <a:p>
            <a:pPr marL="273050" indent="-273050" eaLnBrk="0" fontAlgn="base" hangingPunct="0">
              <a:spcBef>
                <a:spcPct val="20000"/>
              </a:spcBef>
              <a:spcAft>
                <a:spcPct val="0"/>
              </a:spcAft>
              <a:buClr>
                <a:srgbClr val="F07F09"/>
              </a:buClr>
              <a:buSzPct val="85000"/>
              <a:buFont typeface="Wingdings 2" pitchFamily="18" charset="2"/>
              <a:buNone/>
              <a:defRPr/>
            </a:pPr>
            <a:r>
              <a:rPr lang="en-US" b="1" dirty="0" smtClean="0">
                <a:solidFill>
                  <a:prstClr val="black"/>
                </a:solidFill>
                <a:ea typeface="ＭＳ Ｐゴシック" charset="-128"/>
                <a:cs typeface="Arial" charset="0"/>
              </a:rPr>
              <a:t>  Participants</a:t>
            </a:r>
            <a:r>
              <a:rPr lang="en-US" b="1" dirty="0">
                <a:solidFill>
                  <a:prstClr val="black"/>
                </a:solidFill>
                <a:ea typeface="ＭＳ Ｐゴシック" charset="-128"/>
                <a:cs typeface="Arial" charset="0"/>
              </a:rPr>
              <a:t>:</a:t>
            </a:r>
            <a:endParaRPr lang="en-CA" b="1" dirty="0">
              <a:solidFill>
                <a:prstClr val="black"/>
              </a:solidFill>
              <a:ea typeface="ＭＳ Ｐゴシック" charset="-128"/>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14601000"/>
              </p:ext>
            </p:extLst>
          </p:nvPr>
        </p:nvGraphicFramePr>
        <p:xfrm>
          <a:off x="539552" y="2376619"/>
          <a:ext cx="4428511" cy="2885430"/>
        </p:xfrm>
        <a:graphic>
          <a:graphicData uri="http://schemas.openxmlformats.org/drawingml/2006/table">
            <a:tbl>
              <a:tblPr/>
              <a:tblGrid>
                <a:gridCol w="814871"/>
                <a:gridCol w="722728"/>
                <a:gridCol w="722728"/>
                <a:gridCol w="722728"/>
                <a:gridCol w="722728"/>
                <a:gridCol w="722728"/>
              </a:tblGrid>
              <a:tr h="416164">
                <a:tc>
                  <a:txBody>
                    <a:bodyPr/>
                    <a:lstStyle/>
                    <a:p>
                      <a:pPr marL="0" marR="0" algn="ctr">
                        <a:lnSpc>
                          <a:spcPct val="115000"/>
                        </a:lnSpc>
                        <a:spcBef>
                          <a:spcPts val="0"/>
                        </a:spcBef>
                        <a:spcAft>
                          <a:spcPts val="1000"/>
                        </a:spcAft>
                      </a:pPr>
                      <a:r>
                        <a:rPr lang="en-CA" sz="1100" b="1" dirty="0">
                          <a:latin typeface="Arial Narrow"/>
                          <a:ea typeface="Calibri"/>
                          <a:cs typeface="Times New Roman"/>
                        </a:rPr>
                        <a:t>Participants</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CA" sz="1100" b="1" dirty="0" smtClean="0">
                          <a:latin typeface="Arial Narrow"/>
                          <a:ea typeface="Calibri"/>
                          <a:cs typeface="Times New Roman"/>
                        </a:rPr>
                        <a:t>Interior</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CA" sz="1100" b="1" dirty="0" smtClean="0">
                          <a:latin typeface="Arial Narrow"/>
                          <a:ea typeface="Calibri"/>
                          <a:cs typeface="Times New Roman"/>
                        </a:rPr>
                        <a:t>Lower </a:t>
                      </a:r>
                      <a:r>
                        <a:rPr lang="en-CA" sz="1100" b="1" dirty="0">
                          <a:latin typeface="Arial Narrow"/>
                          <a:ea typeface="Calibri"/>
                          <a:cs typeface="Times New Roman"/>
                        </a:rPr>
                        <a:t>Mainland</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CA" sz="1100" b="1" dirty="0" smtClean="0">
                          <a:latin typeface="Arial Narrow"/>
                          <a:ea typeface="Calibri"/>
                          <a:cs typeface="Times New Roman"/>
                        </a:rPr>
                        <a:t>Van. </a:t>
                      </a:r>
                      <a:r>
                        <a:rPr lang="en-CA" sz="1100" b="1" dirty="0">
                          <a:latin typeface="Arial Narrow"/>
                          <a:ea typeface="Calibri"/>
                          <a:cs typeface="Times New Roman"/>
                        </a:rPr>
                        <a:t>Is./ Sunshine Coast</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CA" sz="1100" b="1" dirty="0">
                          <a:latin typeface="Arial Narrow"/>
                          <a:ea typeface="Calibri"/>
                          <a:cs typeface="Times New Roman"/>
                        </a:rPr>
                        <a:t>Central and Northern BC</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1000"/>
                        </a:spcAft>
                      </a:pPr>
                      <a:r>
                        <a:rPr lang="en-CA" sz="1100" b="1" dirty="0">
                          <a:latin typeface="Arial Narrow"/>
                          <a:ea typeface="Calibri"/>
                          <a:cs typeface="Times New Roman"/>
                        </a:rPr>
                        <a:t>Total #</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43570">
                <a:tc>
                  <a:txBody>
                    <a:bodyPr/>
                    <a:lstStyle/>
                    <a:p>
                      <a:pPr marL="0" marR="0" algn="l">
                        <a:lnSpc>
                          <a:spcPct val="115000"/>
                        </a:lnSpc>
                        <a:spcBef>
                          <a:spcPts val="0"/>
                        </a:spcBef>
                        <a:spcAft>
                          <a:spcPts val="1000"/>
                        </a:spcAft>
                      </a:pPr>
                      <a:r>
                        <a:rPr lang="en-CA" sz="1100" b="1" dirty="0">
                          <a:latin typeface="Arial Narrow"/>
                          <a:ea typeface="Calibri"/>
                          <a:cs typeface="Times New Roman"/>
                        </a:rPr>
                        <a:t># of </a:t>
                      </a:r>
                      <a:r>
                        <a:rPr lang="en-CA" sz="1100" b="1" dirty="0" smtClean="0">
                          <a:latin typeface="Arial Narrow"/>
                          <a:ea typeface="Calibri"/>
                          <a:cs typeface="Times New Roman"/>
                        </a:rPr>
                        <a:t>Self </a:t>
                      </a:r>
                      <a:r>
                        <a:rPr lang="en-CA" sz="1100" b="1" dirty="0">
                          <a:latin typeface="Arial Narrow"/>
                          <a:ea typeface="Calibri"/>
                          <a:cs typeface="Times New Roman"/>
                        </a:rPr>
                        <a:t>Advocates</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CA" sz="1600" dirty="0" smtClean="0">
                          <a:latin typeface="Calibri"/>
                          <a:ea typeface="Calibri"/>
                          <a:cs typeface="Times New Roman"/>
                        </a:rPr>
                        <a:t>7</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smtClean="0">
                          <a:latin typeface="Calibri"/>
                          <a:ea typeface="Calibri"/>
                          <a:cs typeface="Times New Roman"/>
                        </a:rPr>
                        <a:t>6</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smtClean="0">
                          <a:latin typeface="Calibri"/>
                          <a:ea typeface="Calibri"/>
                          <a:cs typeface="Times New Roman"/>
                        </a:rPr>
                        <a:t>8</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a:latin typeface="Calibri"/>
                          <a:ea typeface="Calibri"/>
                          <a:cs typeface="Times New Roman"/>
                        </a:rPr>
                        <a:t>1</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b="1" dirty="0" smtClean="0">
                          <a:latin typeface="Calibri"/>
                          <a:ea typeface="Calibri"/>
                          <a:cs typeface="Times New Roman"/>
                        </a:rPr>
                        <a:t>22</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70">
                <a:tc>
                  <a:txBody>
                    <a:bodyPr/>
                    <a:lstStyle/>
                    <a:p>
                      <a:pPr marL="0" marR="0" algn="l">
                        <a:lnSpc>
                          <a:spcPct val="115000"/>
                        </a:lnSpc>
                        <a:spcBef>
                          <a:spcPts val="0"/>
                        </a:spcBef>
                        <a:spcAft>
                          <a:spcPts val="1000"/>
                        </a:spcAft>
                      </a:pPr>
                      <a:r>
                        <a:rPr lang="en-CA" sz="1100" b="1" dirty="0">
                          <a:latin typeface="Arial Narrow"/>
                          <a:ea typeface="Calibri"/>
                          <a:cs typeface="Times New Roman"/>
                        </a:rPr>
                        <a:t># of </a:t>
                      </a:r>
                      <a:r>
                        <a:rPr lang="en-CA" sz="1100" b="1" dirty="0" smtClean="0">
                          <a:latin typeface="Arial Narrow"/>
                          <a:ea typeface="Calibri"/>
                          <a:cs typeface="Times New Roman"/>
                        </a:rPr>
                        <a:t>HS Providers</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CA" sz="1600" dirty="0">
                          <a:latin typeface="Calibri"/>
                          <a:ea typeface="Calibri"/>
                          <a:cs typeface="Times New Roman"/>
                        </a:rPr>
                        <a:t>11</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a:latin typeface="Calibri"/>
                          <a:ea typeface="Calibri"/>
                          <a:cs typeface="Times New Roman"/>
                        </a:rPr>
                        <a:t>8</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smtClean="0">
                          <a:latin typeface="Calibri"/>
                          <a:ea typeface="Calibri"/>
                          <a:cs typeface="Times New Roman"/>
                        </a:rPr>
                        <a:t>12</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a:latin typeface="Calibri"/>
                          <a:ea typeface="Calibri"/>
                          <a:cs typeface="Times New Roman"/>
                        </a:rPr>
                        <a:t>2</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b="1" dirty="0" smtClean="0">
                          <a:latin typeface="Calibri"/>
                          <a:ea typeface="Calibri"/>
                          <a:cs typeface="Times New Roman"/>
                        </a:rPr>
                        <a:t>33</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570">
                <a:tc>
                  <a:txBody>
                    <a:bodyPr/>
                    <a:lstStyle/>
                    <a:p>
                      <a:pPr marL="0" marR="0" algn="l">
                        <a:lnSpc>
                          <a:spcPct val="115000"/>
                        </a:lnSpc>
                        <a:spcBef>
                          <a:spcPts val="0"/>
                        </a:spcBef>
                        <a:spcAft>
                          <a:spcPts val="1000"/>
                        </a:spcAft>
                      </a:pPr>
                      <a:r>
                        <a:rPr lang="en-CA" sz="1100" b="1" dirty="0">
                          <a:latin typeface="Arial Narrow"/>
                          <a:ea typeface="Calibri"/>
                          <a:cs typeface="Times New Roman"/>
                        </a:rPr>
                        <a:t># of Family Members</a:t>
                      </a: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CA" sz="1600" dirty="0" smtClean="0">
                          <a:latin typeface="Calibri"/>
                          <a:ea typeface="Calibri"/>
                          <a:cs typeface="Times New Roman"/>
                        </a:rPr>
                        <a:t>5</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a:latin typeface="Calibri"/>
                          <a:ea typeface="Calibri"/>
                          <a:cs typeface="Times New Roman"/>
                        </a:rPr>
                        <a:t>3</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dirty="0">
                          <a:latin typeface="Calibri"/>
                          <a:ea typeface="Calibri"/>
                          <a:cs typeface="Times New Roman"/>
                        </a:rPr>
                        <a:t>5</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CA" sz="1600" b="1" dirty="0" smtClean="0">
                          <a:latin typeface="Calibri"/>
                          <a:ea typeface="Calibri"/>
                          <a:cs typeface="Times New Roman"/>
                        </a:rPr>
                        <a:t>13</a:t>
                      </a:r>
                      <a:endParaRPr lang="en-CA" sz="16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76">
                <a:tc gridSpan="5">
                  <a:txBody>
                    <a:bodyPr/>
                    <a:lstStyle/>
                    <a:p>
                      <a:pPr marL="0" marR="0" algn="r">
                        <a:lnSpc>
                          <a:spcPct val="115000"/>
                        </a:lnSpc>
                        <a:spcBef>
                          <a:spcPts val="0"/>
                        </a:spcBef>
                        <a:spcAft>
                          <a:spcPts val="1000"/>
                        </a:spcAft>
                      </a:pPr>
                      <a:r>
                        <a:rPr lang="en-CA" sz="1100" dirty="0">
                          <a:latin typeface="Calibri"/>
                          <a:ea typeface="Calibri"/>
                          <a:cs typeface="Times New Roman"/>
                        </a:rPr>
                        <a:t>Total Interviews -       </a:t>
                      </a: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0" marR="0" algn="ctr">
                        <a:lnSpc>
                          <a:spcPct val="115000"/>
                        </a:lnSpc>
                        <a:spcBef>
                          <a:spcPts val="0"/>
                        </a:spcBef>
                        <a:spcAft>
                          <a:spcPts val="1000"/>
                        </a:spcAft>
                      </a:pPr>
                      <a:r>
                        <a:rPr lang="en-CA" sz="1800" b="1" dirty="0" smtClean="0">
                          <a:latin typeface="Calibri"/>
                          <a:ea typeface="Calibri"/>
                          <a:cs typeface="Times New Roman"/>
                        </a:rPr>
                        <a:t>68</a:t>
                      </a:r>
                      <a:endParaRPr lang="en-CA" sz="18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06785894"/>
              </p:ext>
            </p:extLst>
          </p:nvPr>
        </p:nvGraphicFramePr>
        <p:xfrm>
          <a:off x="5508104" y="1988840"/>
          <a:ext cx="3024554" cy="3474149"/>
        </p:xfrm>
        <a:graphic>
          <a:graphicData uri="http://schemas.openxmlformats.org/drawingml/2006/table">
            <a:tbl>
              <a:tblPr/>
              <a:tblGrid>
                <a:gridCol w="1512277"/>
                <a:gridCol w="1512277"/>
              </a:tblGrid>
              <a:tr h="831773">
                <a:tc gridSpan="2">
                  <a:txBody>
                    <a:bodyPr/>
                    <a:lstStyle/>
                    <a:p>
                      <a:pPr marL="0" marR="0" algn="ctr">
                        <a:lnSpc>
                          <a:spcPct val="115000"/>
                        </a:lnSpc>
                        <a:spcBef>
                          <a:spcPts val="0"/>
                        </a:spcBef>
                        <a:spcAft>
                          <a:spcPts val="1000"/>
                        </a:spcAft>
                      </a:pPr>
                      <a:r>
                        <a:rPr kumimoji="0" lang="en-CA" sz="1400" b="1" kern="1200" dirty="0" smtClean="0">
                          <a:solidFill>
                            <a:schemeClr val="tx1"/>
                          </a:solidFill>
                          <a:latin typeface="Calibri" pitchFamily="34" charset="0"/>
                          <a:ea typeface="+mn-ea"/>
                          <a:cs typeface="+mn-cs"/>
                        </a:rPr>
                        <a:t>At time of interview, how many Self Advocates lived in the Home Share ?</a:t>
                      </a:r>
                      <a:endParaRPr lang="en-CA" sz="1400" dirty="0">
                        <a:latin typeface="Calibri" pitchFamily="34" charset="0"/>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marL="0" marR="0" algn="ctr">
                        <a:lnSpc>
                          <a:spcPct val="115000"/>
                        </a:lnSpc>
                        <a:spcBef>
                          <a:spcPts val="0"/>
                        </a:spcBef>
                        <a:spcAft>
                          <a:spcPts val="1000"/>
                        </a:spcAft>
                      </a:pPr>
                      <a:endParaRPr lang="en-CA" sz="1100" dirty="0">
                        <a:latin typeface="Calibri"/>
                        <a:ea typeface="Calibri"/>
                        <a:cs typeface="Times New Roman"/>
                      </a:endParaRPr>
                    </a:p>
                  </a:txBody>
                  <a:tcPr marL="65784" marR="65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20079">
                <a:tc>
                  <a:txBody>
                    <a:bodyPr/>
                    <a:lstStyle/>
                    <a:p>
                      <a:pPr marL="0" marR="0" algn="ctr">
                        <a:lnSpc>
                          <a:spcPct val="115000"/>
                        </a:lnSpc>
                        <a:spcBef>
                          <a:spcPts val="0"/>
                        </a:spcBef>
                        <a:spcAft>
                          <a:spcPts val="0"/>
                        </a:spcAft>
                      </a:pPr>
                      <a:r>
                        <a:rPr lang="en-CA" sz="1600" b="0" dirty="0">
                          <a:latin typeface="Calibri" pitchFamily="34" charset="0"/>
                          <a:ea typeface="Calibri"/>
                          <a:cs typeface="Times New Roman"/>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dirty="0">
                          <a:latin typeface="Calibri" pitchFamily="34" charset="0"/>
                          <a:ea typeface="Calibri"/>
                          <a:cs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328">
                <a:tc>
                  <a:txBody>
                    <a:bodyPr/>
                    <a:lstStyle/>
                    <a:p>
                      <a:pPr marL="0" marR="0" algn="ctr">
                        <a:lnSpc>
                          <a:spcPct val="115000"/>
                        </a:lnSpc>
                        <a:spcBef>
                          <a:spcPts val="0"/>
                        </a:spcBef>
                        <a:spcAft>
                          <a:spcPts val="0"/>
                        </a:spcAft>
                      </a:pPr>
                      <a:r>
                        <a:rPr lang="en-CA" sz="1600" b="0" dirty="0">
                          <a:latin typeface="Calibri" pitchFamily="34" charset="0"/>
                          <a:ea typeface="Calibri"/>
                          <a:cs typeface="Times New Roman"/>
                        </a:rPr>
                        <a:t>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dirty="0" smtClean="0">
                          <a:latin typeface="Calibri" pitchFamily="34" charset="0"/>
                          <a:ea typeface="Calibri"/>
                          <a:cs typeface="Times New Roman"/>
                        </a:rPr>
                        <a:t>10</a:t>
                      </a:r>
                      <a:endParaRPr lang="en-CA" sz="1600" b="1"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079">
                <a:tc>
                  <a:txBody>
                    <a:bodyPr/>
                    <a:lstStyle/>
                    <a:p>
                      <a:pPr marL="0" marR="0" algn="ctr">
                        <a:lnSpc>
                          <a:spcPct val="115000"/>
                        </a:lnSpc>
                        <a:spcBef>
                          <a:spcPts val="0"/>
                        </a:spcBef>
                        <a:spcAft>
                          <a:spcPts val="0"/>
                        </a:spcAft>
                      </a:pPr>
                      <a:r>
                        <a:rPr lang="en-CA" sz="1600" b="0" dirty="0">
                          <a:latin typeface="Calibri" pitchFamily="34" charset="0"/>
                          <a:ea typeface="Calibri"/>
                          <a:cs typeface="Times New Roman"/>
                        </a:rPr>
                        <a:t>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dirty="0">
                          <a:latin typeface="Calibri" pitchFamily="34" charset="0"/>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890">
                <a:tc>
                  <a:txBody>
                    <a:bodyPr/>
                    <a:lstStyle/>
                    <a:p>
                      <a:pPr marL="0" marR="0" algn="ctr">
                        <a:lnSpc>
                          <a:spcPct val="115000"/>
                        </a:lnSpc>
                        <a:spcBef>
                          <a:spcPts val="0"/>
                        </a:spcBef>
                        <a:spcAft>
                          <a:spcPts val="0"/>
                        </a:spcAft>
                      </a:pPr>
                      <a:r>
                        <a:rPr lang="en-CA" sz="1600" b="0" dirty="0">
                          <a:latin typeface="Calibri" pitchFamily="34" charset="0"/>
                          <a:ea typeface="Calibri"/>
                          <a:cs typeface="Times New Roman"/>
                        </a:rPr>
                        <a:t>4 or more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dirty="0">
                          <a:latin typeface="Calibri" pitchFamily="34" charset="0"/>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4958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1771</Words>
  <Application>Microsoft Office PowerPoint</Application>
  <PresentationFormat>On-screen Show (4:3)</PresentationFormat>
  <Paragraphs>286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HOME SHARING in BC</vt:lpstr>
      <vt:lpstr>What is Home Sharing?</vt:lpstr>
      <vt:lpstr>PowerPoint Presentation</vt:lpstr>
      <vt:lpstr>Literature</vt:lpstr>
      <vt:lpstr>Benefits of Home Sharing</vt:lpstr>
      <vt:lpstr>Purpose of this Research</vt:lpstr>
      <vt:lpstr>PowerPoint Presentation</vt:lpstr>
      <vt:lpstr>PowerPoint Presentation</vt:lpstr>
      <vt:lpstr>PowerPoint Presentation</vt:lpstr>
      <vt:lpstr>PowerPoint Presentation</vt:lpstr>
      <vt:lpstr>PowerPoint Presentation</vt:lpstr>
      <vt:lpstr>Self Advocates: Range of Need</vt:lpstr>
      <vt:lpstr>KEY FACTORS: 1) Importance of the good match</vt:lpstr>
      <vt:lpstr>2)   Creating a “good match”</vt:lpstr>
      <vt:lpstr>b)  Seeking home share providers that  have an existing “skill set”</vt:lpstr>
      <vt:lpstr>c)  Engaging in proactive planning</vt:lpstr>
      <vt:lpstr>d)  Building on or creating a strong connection</vt:lpstr>
      <vt:lpstr>e)  Ensuring teamwork that includes everyone</vt:lpstr>
      <vt:lpstr>f)  Understanding the relational dynamics</vt:lpstr>
      <vt:lpstr>3)   Sustaining the Match</vt:lpstr>
      <vt:lpstr>PowerPoint Presentation</vt:lpstr>
      <vt:lpstr>4)  Safety &amp; Monitoring</vt:lpstr>
      <vt:lpstr>DISCUSSION</vt:lpstr>
      <vt:lpstr>PowerPoint Presentation</vt:lpstr>
      <vt:lpstr>PowerPoint Presentation</vt:lpstr>
      <vt:lpstr>Thank you </vt:lpstr>
    </vt:vector>
  </TitlesOfParts>
  <Company>UBC Okanagan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SHARING - A Study of Resident and Stakeholder Views</dc:title>
  <dc:creator>UBCO User</dc:creator>
  <cp:lastModifiedBy>Cindy</cp:lastModifiedBy>
  <cp:revision>393</cp:revision>
  <cp:lastPrinted>2015-05-20T22:48:12Z</cp:lastPrinted>
  <dcterms:created xsi:type="dcterms:W3CDTF">2015-05-05T21:13:57Z</dcterms:created>
  <dcterms:modified xsi:type="dcterms:W3CDTF">2015-05-29T04:38:49Z</dcterms:modified>
</cp:coreProperties>
</file>